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343" r:id="rId5"/>
    <p:sldId id="546" r:id="rId6"/>
    <p:sldId id="547" r:id="rId7"/>
    <p:sldId id="548" r:id="rId8"/>
    <p:sldId id="550" r:id="rId9"/>
    <p:sldId id="552" r:id="rId10"/>
    <p:sldId id="571" r:id="rId11"/>
    <p:sldId id="551" r:id="rId12"/>
    <p:sldId id="559" r:id="rId13"/>
    <p:sldId id="570" r:id="rId14"/>
    <p:sldId id="560" r:id="rId15"/>
    <p:sldId id="553" r:id="rId16"/>
    <p:sldId id="572" r:id="rId17"/>
    <p:sldId id="561" r:id="rId18"/>
    <p:sldId id="563" r:id="rId19"/>
    <p:sldId id="564" r:id="rId20"/>
    <p:sldId id="568" r:id="rId21"/>
    <p:sldId id="569" r:id="rId22"/>
    <p:sldId id="565" r:id="rId23"/>
    <p:sldId id="566" r:id="rId24"/>
    <p:sldId id="567" r:id="rId25"/>
    <p:sldId id="573" r:id="rId26"/>
    <p:sldId id="574" r:id="rId27"/>
    <p:sldId id="575" r:id="rId28"/>
    <p:sldId id="576" r:id="rId29"/>
    <p:sldId id="577" r:id="rId30"/>
    <p:sldId id="578" r:id="rId31"/>
    <p:sldId id="579" r:id="rId32"/>
    <p:sldId id="580" r:id="rId33"/>
    <p:sldId id="581" r:id="rId34"/>
    <p:sldId id="582" r:id="rId35"/>
    <p:sldId id="584" r:id="rId36"/>
    <p:sldId id="585" r:id="rId37"/>
    <p:sldId id="583" r:id="rId38"/>
    <p:sldId id="587" r:id="rId39"/>
    <p:sldId id="58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p:restoredTop sz="93798" autoAdjust="0"/>
  </p:normalViewPr>
  <p:slideViewPr>
    <p:cSldViewPr>
      <p:cViewPr varScale="1">
        <p:scale>
          <a:sx n="100" d="100"/>
          <a:sy n="100" d="100"/>
        </p:scale>
        <p:origin x="2040" y="160"/>
      </p:cViewPr>
      <p:guideLst>
        <p:guide orient="horz" pos="2160"/>
        <p:guide pos="2880"/>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540"/>
    </p:cViewPr>
  </p:sorterViewPr>
  <p:notesViewPr>
    <p:cSldViewPr>
      <p:cViewPr varScale="1">
        <p:scale>
          <a:sx n="62" d="100"/>
          <a:sy n="62" d="100"/>
        </p:scale>
        <p:origin x="23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FBC21-B782-FF4E-AF71-608ED8FDA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0E4D3-5998-D040-B16A-5FDE94970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70A3C-09B3-7E47-9A7B-DEF0D9F1992C}" type="datetimeFigureOut">
              <a:rPr lang="en-US" smtClean="0"/>
              <a:t>10/4/22</a:t>
            </a:fld>
            <a:endParaRPr lang="en-US"/>
          </a:p>
        </p:txBody>
      </p:sp>
      <p:sp>
        <p:nvSpPr>
          <p:cNvPr id="4" name="Footer Placeholder 3">
            <a:extLst>
              <a:ext uri="{FF2B5EF4-FFF2-40B4-BE49-F238E27FC236}">
                <a16:creationId xmlns:a16="http://schemas.microsoft.com/office/drawing/2014/main" id="{2AEA4856-EC05-DF4B-AA46-7DCCE2817C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5" name="Slide Number Placeholder 4">
            <a:extLst>
              <a:ext uri="{FF2B5EF4-FFF2-40B4-BE49-F238E27FC236}">
                <a16:creationId xmlns:a16="http://schemas.microsoft.com/office/drawing/2014/main" id="{6F960A16-FB56-0642-A64B-D7F72142CC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AFEC04-2338-6A4C-AEC3-DC188A6BA45A}" type="slidenum">
              <a:rPr lang="en-US" smtClean="0"/>
              <a:t>‹#›</a:t>
            </a:fld>
            <a:endParaRPr lang="en-US"/>
          </a:p>
        </p:txBody>
      </p:sp>
    </p:spTree>
    <p:extLst>
      <p:ext uri="{BB962C8B-B14F-4D97-AF65-F5344CB8AC3E}">
        <p14:creationId xmlns:p14="http://schemas.microsoft.com/office/powerpoint/2010/main" val="42032575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9D575-4354-B542-AF52-EE8EF523EC11}" type="datetimeFigureOut">
              <a:rPr lang="en-US" smtClean="0"/>
              <a:t>10/4/22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55F873-1832-3F4A-A646-2DB4BE2E72D1}" type="slidenum">
              <a:rPr lang="en-US" smtClean="0"/>
              <a:t>‹#›</a:t>
            </a:fld>
            <a:endParaRPr lang="en-US"/>
          </a:p>
        </p:txBody>
      </p:sp>
    </p:spTree>
    <p:extLst>
      <p:ext uri="{BB962C8B-B14F-4D97-AF65-F5344CB8AC3E}">
        <p14:creationId xmlns:p14="http://schemas.microsoft.com/office/powerpoint/2010/main" val="420499555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2199"/>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endParaRPr lang="en-US">
              <a:latin typeface="Franklin Gothic Medium" pitchFamily="34" charset="0"/>
            </a:endParaRP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26" y="1429710"/>
            <a:ext cx="7772400" cy="1470025"/>
          </a:xfr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a:solidFill>
                  <a:schemeClr val="tx1"/>
                </a:solidFill>
              </a:rPr>
              <a:t>Transfer Learning and Auto Encoding</a:t>
            </a:r>
            <a:br>
              <a:rPr lang="en-US" dirty="0">
                <a:solidFill>
                  <a:schemeClr val="tx1"/>
                </a:solidFill>
              </a:rPr>
            </a:br>
            <a:r>
              <a:rPr lang="en-US" dirty="0">
                <a:solidFill>
                  <a:schemeClr val="tx1"/>
                </a:solidFill>
              </a:rPr>
              <a:t>Unit 6</a:t>
            </a:r>
          </a:p>
        </p:txBody>
      </p:sp>
      <p:sp>
        <p:nvSpPr>
          <p:cNvPr id="3" name="Subtitle 2"/>
          <p:cNvSpPr>
            <a:spLocks noGrp="1"/>
          </p:cNvSpPr>
          <p:nvPr>
            <p:ph type="subTitle" idx="1"/>
          </p:nvPr>
        </p:nvSpPr>
        <p:spPr>
          <a:xfrm>
            <a:off x="1343526" y="3602516"/>
            <a:ext cx="6781800" cy="1274283"/>
          </a:xfrm>
        </p:spPr>
        <p:txBody>
          <a:bodyPr>
            <a:normAutofit/>
          </a:bodyPr>
          <a:lstStyle/>
          <a:p>
            <a:r>
              <a:rPr lang="en-US" dirty="0">
                <a:solidFill>
                  <a:schemeClr val="tx1"/>
                </a:solidFill>
              </a:rPr>
              <a:t>Daniel Acuna</a:t>
            </a:r>
          </a:p>
          <a:p>
            <a:r>
              <a:rPr lang="en-US" dirty="0">
                <a:solidFill>
                  <a:schemeClr val="tx1"/>
                </a:solidFill>
              </a:rPr>
              <a:t>acuna.io</a:t>
            </a:r>
          </a:p>
        </p:txBody>
      </p:sp>
      <p:sp>
        <p:nvSpPr>
          <p:cNvPr id="4" name="Subtitle 2">
            <a:extLst>
              <a:ext uri="{FF2B5EF4-FFF2-40B4-BE49-F238E27FC236}">
                <a16:creationId xmlns:a16="http://schemas.microsoft.com/office/drawing/2014/main" id="{919F18FE-FC5B-AE49-BD23-709F5ACA8EB9}"/>
              </a:ext>
            </a:extLst>
          </p:cNvPr>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394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 around Tuning </a:t>
            </a:r>
          </a:p>
        </p:txBody>
      </p:sp>
      <p:sp>
        <p:nvSpPr>
          <p:cNvPr id="3" name="Content Placeholder 2"/>
          <p:cNvSpPr>
            <a:spLocks noGrp="1"/>
          </p:cNvSpPr>
          <p:nvPr>
            <p:ph idx="1"/>
          </p:nvPr>
        </p:nvSpPr>
        <p:spPr/>
        <p:txBody>
          <a:bodyPr>
            <a:normAutofit fontScale="92500" lnSpcReduction="10000"/>
          </a:bodyPr>
          <a:lstStyle/>
          <a:p>
            <a:r>
              <a:rPr lang="en-US" dirty="0"/>
              <a:t>We need to determine if to use all layers, or  remove some</a:t>
            </a:r>
          </a:p>
          <a:p>
            <a:r>
              <a:rPr lang="en-US" dirty="0"/>
              <a:t>To do this we need to remove some number of last hidden layers (at end) to adjust model to a specific applications</a:t>
            </a:r>
          </a:p>
          <a:p>
            <a:pPr lvl="1"/>
            <a:r>
              <a:rPr lang="en-US" dirty="0"/>
              <a:t>If we remove layers, we need to make sure shape matches between</a:t>
            </a:r>
          </a:p>
          <a:p>
            <a:r>
              <a:rPr lang="en-US" dirty="0"/>
              <a:t>We removing layers we have to make sure that that the dimensions of the input and output layers are the same or will throw errors. </a:t>
            </a:r>
          </a:p>
          <a:p>
            <a:pPr lvl="1"/>
            <a:endParaRPr lang="en-US" dirty="0"/>
          </a:p>
        </p:txBody>
      </p:sp>
    </p:spTree>
    <p:extLst>
      <p:ext uri="{BB962C8B-B14F-4D97-AF65-F5344CB8AC3E}">
        <p14:creationId xmlns:p14="http://schemas.microsoft.com/office/powerpoint/2010/main" val="1230614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Fine Tuning Off-the-shelf Pre-trained Models</a:t>
            </a:r>
          </a:p>
        </p:txBody>
      </p:sp>
      <p:sp>
        <p:nvSpPr>
          <p:cNvPr id="3" name="Content Placeholder 2"/>
          <p:cNvSpPr>
            <a:spLocks noGrp="1"/>
          </p:cNvSpPr>
          <p:nvPr>
            <p:ph idx="1"/>
          </p:nvPr>
        </p:nvSpPr>
        <p:spPr>
          <a:xfrm>
            <a:off x="304800" y="1447800"/>
            <a:ext cx="8229600" cy="4525963"/>
          </a:xfrm>
        </p:spPr>
        <p:txBody>
          <a:bodyPr>
            <a:normAutofit/>
          </a:bodyPr>
          <a:lstStyle/>
          <a:p>
            <a:pPr marL="0" indent="0">
              <a:buNone/>
            </a:pPr>
            <a:r>
              <a:rPr lang="en-US" sz="2000" dirty="0"/>
              <a:t>This is a more involved technique, where we do not just replace the final layer (for classification/regression), but we also selectively retrain some of the previous layers. </a:t>
            </a:r>
          </a:p>
        </p:txBody>
      </p:sp>
      <p:pic>
        <p:nvPicPr>
          <p:cNvPr id="4" name="Picture 3"/>
          <p:cNvPicPr>
            <a:picLocks noChangeAspect="1"/>
          </p:cNvPicPr>
          <p:nvPr/>
        </p:nvPicPr>
        <p:blipFill>
          <a:blip r:embed="rId2"/>
          <a:stretch>
            <a:fillRect/>
          </a:stretch>
        </p:blipFill>
        <p:spPr>
          <a:xfrm>
            <a:off x="533400" y="2895600"/>
            <a:ext cx="5497437" cy="2819400"/>
          </a:xfrm>
          <a:prstGeom prst="rect">
            <a:avLst/>
          </a:prstGeom>
        </p:spPr>
      </p:pic>
      <p:sp>
        <p:nvSpPr>
          <p:cNvPr id="5" name="TextBox 4"/>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sp>
        <p:nvSpPr>
          <p:cNvPr id="6" name="Rectangle 5"/>
          <p:cNvSpPr/>
          <p:nvPr/>
        </p:nvSpPr>
        <p:spPr>
          <a:xfrm>
            <a:off x="6400800" y="2590800"/>
            <a:ext cx="2286000" cy="3416320"/>
          </a:xfrm>
          <a:prstGeom prst="rect">
            <a:avLst/>
          </a:prstGeom>
        </p:spPr>
        <p:txBody>
          <a:bodyPr wrap="square">
            <a:spAutoFit/>
          </a:bodyPr>
          <a:lstStyle/>
          <a:p>
            <a:pPr algn="ctr"/>
            <a:r>
              <a:rPr lang="en-US" dirty="0">
                <a:solidFill>
                  <a:srgbClr val="292929"/>
                </a:solidFill>
                <a:latin typeface="charter"/>
              </a:rPr>
              <a:t>We may choose to freeze certain layers while retraining, or fine-tuning, the rest of the layers to suit our needs.</a:t>
            </a:r>
          </a:p>
          <a:p>
            <a:endParaRPr lang="en-US" dirty="0">
              <a:solidFill>
                <a:srgbClr val="292929"/>
              </a:solidFill>
              <a:latin typeface="charter"/>
            </a:endParaRPr>
          </a:p>
          <a:p>
            <a:pPr algn="ctr"/>
            <a:r>
              <a:rPr lang="en-US" dirty="0">
                <a:solidFill>
                  <a:srgbClr val="292929"/>
                </a:solidFill>
                <a:latin typeface="charter"/>
              </a:rPr>
              <a:t>These techniques can help us achieve better performance with less training time.</a:t>
            </a:r>
          </a:p>
        </p:txBody>
      </p:sp>
    </p:spTree>
    <p:extLst>
      <p:ext uri="{BB962C8B-B14F-4D97-AF65-F5344CB8AC3E}">
        <p14:creationId xmlns:p14="http://schemas.microsoft.com/office/powerpoint/2010/main" val="25746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 Pre-trained model</a:t>
            </a:r>
          </a:p>
        </p:txBody>
      </p:sp>
      <p:sp>
        <p:nvSpPr>
          <p:cNvPr id="3" name="Content Placeholder 2"/>
          <p:cNvSpPr>
            <a:spLocks noGrp="1"/>
          </p:cNvSpPr>
          <p:nvPr>
            <p:ph idx="1"/>
          </p:nvPr>
        </p:nvSpPr>
        <p:spPr/>
        <p:txBody>
          <a:bodyPr/>
          <a:lstStyle/>
          <a:p>
            <a:r>
              <a:rPr lang="en-US" dirty="0"/>
              <a:t>In depth example: https://keras.io/guides/transfer_learning/</a:t>
            </a:r>
          </a:p>
          <a:p>
            <a:endParaRPr lang="en-US" dirty="0"/>
          </a:p>
        </p:txBody>
      </p:sp>
    </p:spTree>
    <p:extLst>
      <p:ext uri="{BB962C8B-B14F-4D97-AF65-F5344CB8AC3E}">
        <p14:creationId xmlns:p14="http://schemas.microsoft.com/office/powerpoint/2010/main" val="420664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5FF5-4E14-7549-AAB7-CBC6118C1A76}"/>
              </a:ext>
            </a:extLst>
          </p:cNvPr>
          <p:cNvSpPr>
            <a:spLocks noGrp="1"/>
          </p:cNvSpPr>
          <p:nvPr>
            <p:ph type="title"/>
          </p:nvPr>
        </p:nvSpPr>
        <p:spPr/>
        <p:txBody>
          <a:bodyPr/>
          <a:lstStyle/>
          <a:p>
            <a:r>
              <a:rPr lang="en-US"/>
              <a:t>Do it yourself for the flower dataset</a:t>
            </a:r>
          </a:p>
        </p:txBody>
      </p:sp>
      <p:sp>
        <p:nvSpPr>
          <p:cNvPr id="3" name="Content Placeholder 2">
            <a:extLst>
              <a:ext uri="{FF2B5EF4-FFF2-40B4-BE49-F238E27FC236}">
                <a16:creationId xmlns:a16="http://schemas.microsoft.com/office/drawing/2014/main" id="{53134C87-41B3-1549-B91D-2463413620F1}"/>
              </a:ext>
            </a:extLst>
          </p:cNvPr>
          <p:cNvSpPr>
            <a:spLocks noGrp="1"/>
          </p:cNvSpPr>
          <p:nvPr>
            <p:ph idx="1"/>
          </p:nvPr>
        </p:nvSpPr>
        <p:spPr/>
        <p:txBody>
          <a:bodyPr/>
          <a:lstStyle/>
          <a:p>
            <a:r>
              <a:rPr lang="en-US"/>
              <a:t>Get in your group and try the following activity</a:t>
            </a:r>
            <a:br>
              <a:rPr lang="en-US"/>
            </a:br>
            <a:br>
              <a:rPr lang="en-US"/>
            </a:br>
            <a:r>
              <a:rPr lang="en-US"/>
              <a:t>https://colab.research.google.com/github/daniel-acuna/applied_deep_learning/blob/master/CNN/transfer_learning_flowers.ipynb</a:t>
            </a:r>
          </a:p>
        </p:txBody>
      </p:sp>
    </p:spTree>
    <p:extLst>
      <p:ext uri="{BB962C8B-B14F-4D97-AF65-F5344CB8AC3E}">
        <p14:creationId xmlns:p14="http://schemas.microsoft.com/office/powerpoint/2010/main" val="1500176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encoders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1649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are Autoencoders?</a:t>
            </a:r>
            <a:endParaRPr lang="en-US" dirty="0"/>
          </a:p>
        </p:txBody>
      </p:sp>
      <p:sp>
        <p:nvSpPr>
          <p:cNvPr id="3" name="Content Placeholder 2"/>
          <p:cNvSpPr>
            <a:spLocks noGrp="1"/>
          </p:cNvSpPr>
          <p:nvPr>
            <p:ph idx="1"/>
          </p:nvPr>
        </p:nvSpPr>
        <p:spPr>
          <a:xfrm>
            <a:off x="838200" y="1417637"/>
            <a:ext cx="8077200" cy="4830763"/>
          </a:xfrm>
        </p:spPr>
        <p:txBody>
          <a:bodyPr vert="horz" lIns="91440" tIns="45720" rIns="91440" bIns="45720" rtlCol="0">
            <a:noAutofit/>
          </a:bodyPr>
          <a:lstStyle/>
          <a:p>
            <a:pPr marL="0" indent="0">
              <a:buNone/>
            </a:pPr>
            <a:r>
              <a:rPr lang="en-US" sz="2000" b="1" dirty="0"/>
              <a:t>Autoencoders</a:t>
            </a:r>
            <a:r>
              <a:rPr lang="en-US" sz="2000" dirty="0"/>
              <a:t> are a type of neural network that attempts to mimic its input as closely as possible to its output. It aims to take an input, transform it into a reduced representation called </a:t>
            </a:r>
            <a:r>
              <a:rPr lang="en-US" sz="2000" b="1" dirty="0"/>
              <a:t>code</a:t>
            </a:r>
            <a:r>
              <a:rPr lang="en-US" sz="2000" dirty="0"/>
              <a:t> or </a:t>
            </a:r>
            <a:r>
              <a:rPr lang="en-US" sz="2000" b="1" dirty="0"/>
              <a:t>embedding</a:t>
            </a:r>
            <a:r>
              <a:rPr lang="en-US" sz="2000" dirty="0"/>
              <a:t>. Then, this code or embedding is transformed back into the original input. The code is also called the </a:t>
            </a:r>
            <a:r>
              <a:rPr lang="en-US" sz="2000" b="1" dirty="0"/>
              <a:t>latent-space representation</a:t>
            </a:r>
            <a:r>
              <a:rPr lang="en-US" sz="2000" dirty="0"/>
              <a: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Formally, we can say, an autoencoder describes a nonlinear relationship of an input to an output through an intermediate representation called code or embedding.</a:t>
            </a:r>
          </a:p>
          <a:p>
            <a:pPr marL="0" indent="0">
              <a:buNone/>
            </a:pPr>
            <a:endParaRPr lang="en-US" sz="2000" dirty="0"/>
          </a:p>
          <a:p>
            <a:pPr marL="0" indent="0">
              <a:buNone/>
            </a:pPr>
            <a:r>
              <a:rPr lang="en-US" sz="2000" dirty="0"/>
              <a:t>The main purpose is to learn a reduced representation of the input data.</a:t>
            </a:r>
          </a:p>
        </p:txBody>
      </p:sp>
      <p:sp>
        <p:nvSpPr>
          <p:cNvPr id="5" name="Rectangle 4"/>
          <p:cNvSpPr/>
          <p:nvPr/>
        </p:nvSpPr>
        <p:spPr>
          <a:xfrm>
            <a:off x="12700" y="6611779"/>
            <a:ext cx="9144000" cy="246221"/>
          </a:xfrm>
          <a:prstGeom prst="rect">
            <a:avLst/>
          </a:prstGeom>
        </p:spPr>
        <p:txBody>
          <a:bodyPr wrap="square">
            <a:spAutoFit/>
          </a:bodyPr>
          <a:lstStyle/>
          <a:p>
            <a:r>
              <a:rPr lang="en-US" sz="1000" dirty="0"/>
              <a:t>https://medium.com/swlh/introduction-to-autoencoders-56e5d60dad7f</a:t>
            </a:r>
          </a:p>
        </p:txBody>
      </p:sp>
      <p:pic>
        <p:nvPicPr>
          <p:cNvPr id="1026" name="Picture 2" descr="https://miro.medium.com/max/1400/1*sdxY5kZyPyh64JulV0swT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3429000"/>
            <a:ext cx="5181600" cy="122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99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of the important things to know about the </a:t>
            </a:r>
            <a:r>
              <a:rPr lang="en-US" dirty="0" err="1"/>
              <a:t>autoencoders</a:t>
            </a:r>
            <a:r>
              <a:rPr lang="en-US" dirty="0"/>
              <a:t> are:</a:t>
            </a:r>
          </a:p>
        </p:txBody>
      </p:sp>
      <p:sp>
        <p:nvSpPr>
          <p:cNvPr id="3" name="Content Placeholder 2"/>
          <p:cNvSpPr>
            <a:spLocks noGrp="1"/>
          </p:cNvSpPr>
          <p:nvPr>
            <p:ph idx="1"/>
          </p:nvPr>
        </p:nvSpPr>
        <p:spPr/>
        <p:txBody>
          <a:bodyPr>
            <a:normAutofit fontScale="77500" lnSpcReduction="20000"/>
          </a:bodyPr>
          <a:lstStyle/>
          <a:p>
            <a:r>
              <a:rPr lang="en-US" dirty="0"/>
              <a:t>Some of the important things to know about the </a:t>
            </a:r>
            <a:r>
              <a:rPr lang="en-US" dirty="0" err="1"/>
              <a:t>autoencoders</a:t>
            </a:r>
            <a:r>
              <a:rPr lang="en-US" dirty="0"/>
              <a:t> are:</a:t>
            </a:r>
          </a:p>
          <a:p>
            <a:pPr lvl="1"/>
            <a:endParaRPr lang="en-US" b="1" dirty="0"/>
          </a:p>
          <a:p>
            <a:pPr lvl="1"/>
            <a:r>
              <a:rPr lang="en-US" b="1" dirty="0"/>
              <a:t>Data-specific compression:</a:t>
            </a:r>
            <a:r>
              <a:rPr lang="en-US" dirty="0"/>
              <a:t> Autoencoders compresses the data that is similar to what it had been trained on. An autoencoder trained on dog photos cannot compress human faces photos easily.</a:t>
            </a:r>
          </a:p>
          <a:p>
            <a:pPr lvl="1"/>
            <a:endParaRPr lang="en-US" b="1" dirty="0"/>
          </a:p>
          <a:p>
            <a:pPr lvl="1"/>
            <a:r>
              <a:rPr lang="en-US" b="1" dirty="0"/>
              <a:t>Unsupervised:</a:t>
            </a:r>
            <a:r>
              <a:rPr lang="en-US" dirty="0"/>
              <a:t> Training an autoencoder is easy as we don’t need labelled data. It is easily trained on any kind of input data.</a:t>
            </a:r>
          </a:p>
          <a:p>
            <a:pPr lvl="1"/>
            <a:endParaRPr lang="en-US" b="1" dirty="0"/>
          </a:p>
          <a:p>
            <a:pPr lvl="1"/>
            <a:r>
              <a:rPr lang="en-US" b="1" dirty="0" err="1"/>
              <a:t>Lossy</a:t>
            </a:r>
            <a:r>
              <a:rPr lang="en-US" b="1" dirty="0"/>
              <a:t> in nature:</a:t>
            </a:r>
            <a:r>
              <a:rPr lang="en-US" dirty="0"/>
              <a:t> There is always going to be some difference between the input and output of the autoencoder. The output will always have some missing information in it.</a:t>
            </a:r>
          </a:p>
          <a:p>
            <a:endParaRPr lang="en-US" dirty="0"/>
          </a:p>
        </p:txBody>
      </p:sp>
      <p:sp>
        <p:nvSpPr>
          <p:cNvPr id="4" name="Rectangle 3"/>
          <p:cNvSpPr/>
          <p:nvPr/>
        </p:nvSpPr>
        <p:spPr>
          <a:xfrm>
            <a:off x="12700" y="6611779"/>
            <a:ext cx="9144000" cy="246221"/>
          </a:xfrm>
          <a:prstGeom prst="rect">
            <a:avLst/>
          </a:prstGeom>
        </p:spPr>
        <p:txBody>
          <a:bodyPr wrap="square">
            <a:spAutoFit/>
          </a:bodyPr>
          <a:lstStyle/>
          <a:p>
            <a:r>
              <a:rPr lang="en-US" sz="1000" dirty="0"/>
              <a:t>https://medium.com/swlh/introduction-to-autoencoders-56e5d60dad7f</a:t>
            </a:r>
          </a:p>
        </p:txBody>
      </p:sp>
    </p:spTree>
    <p:extLst>
      <p:ext uri="{BB962C8B-B14F-4D97-AF65-F5344CB8AC3E}">
        <p14:creationId xmlns:p14="http://schemas.microsoft.com/office/powerpoint/2010/main" val="168155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Autoencoders Useful</a:t>
            </a:r>
          </a:p>
        </p:txBody>
      </p:sp>
      <p:sp>
        <p:nvSpPr>
          <p:cNvPr id="3" name="Content Placeholder 2"/>
          <p:cNvSpPr>
            <a:spLocks noGrp="1"/>
          </p:cNvSpPr>
          <p:nvPr>
            <p:ph idx="1"/>
          </p:nvPr>
        </p:nvSpPr>
        <p:spPr>
          <a:xfrm>
            <a:off x="304800" y="1295400"/>
            <a:ext cx="4191000" cy="4525963"/>
          </a:xfrm>
        </p:spPr>
        <p:txBody>
          <a:bodyPr>
            <a:normAutofit/>
          </a:bodyPr>
          <a:lstStyle/>
          <a:p>
            <a:pPr marL="0" indent="0">
              <a:buNone/>
            </a:pPr>
            <a:r>
              <a:rPr lang="en-US" sz="2000" dirty="0"/>
              <a:t>Autoencoders are used for converting any black and white picture into a colored image. Depending on what is in the picture, it is possible to tell what the color should be.</a:t>
            </a:r>
          </a:p>
          <a:p>
            <a:pPr marL="0" indent="0">
              <a:buNone/>
            </a:pPr>
            <a:endParaRPr lang="en-US" sz="2000" dirty="0"/>
          </a:p>
          <a:p>
            <a:pPr marL="0" indent="0">
              <a:buNone/>
            </a:pPr>
            <a:endParaRPr lang="en-US" sz="2000" dirty="0"/>
          </a:p>
          <a:p>
            <a:pPr marL="0" indent="0">
              <a:buNone/>
            </a:pPr>
            <a:r>
              <a:rPr lang="en-US" sz="2000" dirty="0"/>
              <a:t>Autoencoders are used for feature Extraction: They</a:t>
            </a:r>
            <a:r>
              <a:rPr lang="en-US" sz="2100" dirty="0"/>
              <a:t> extract only the required features of an image and generates the output by removing any noise or unnecessary interruption.</a:t>
            </a:r>
          </a:p>
          <a:p>
            <a:pPr marL="0" indent="0">
              <a:buNone/>
            </a:pPr>
            <a:endParaRPr lang="en-US" sz="2000" dirty="0"/>
          </a:p>
        </p:txBody>
      </p:sp>
      <p:pic>
        <p:nvPicPr>
          <p:cNvPr id="4" name="Picture 3"/>
          <p:cNvPicPr>
            <a:picLocks noChangeAspect="1"/>
          </p:cNvPicPr>
          <p:nvPr/>
        </p:nvPicPr>
        <p:blipFill>
          <a:blip r:embed="rId2"/>
          <a:stretch>
            <a:fillRect/>
          </a:stretch>
        </p:blipFill>
        <p:spPr>
          <a:xfrm>
            <a:off x="4876800" y="1371600"/>
            <a:ext cx="4000500" cy="1382697"/>
          </a:xfrm>
          <a:prstGeom prst="rect">
            <a:avLst/>
          </a:prstGeom>
        </p:spPr>
      </p:pic>
      <p:pic>
        <p:nvPicPr>
          <p:cNvPr id="5" name="Picture 4"/>
          <p:cNvPicPr>
            <a:picLocks noChangeAspect="1"/>
          </p:cNvPicPr>
          <p:nvPr/>
        </p:nvPicPr>
        <p:blipFill>
          <a:blip r:embed="rId3"/>
          <a:stretch>
            <a:fillRect/>
          </a:stretch>
        </p:blipFill>
        <p:spPr>
          <a:xfrm>
            <a:off x="4212856" y="3429000"/>
            <a:ext cx="4674636" cy="1828800"/>
          </a:xfrm>
          <a:prstGeom prst="rect">
            <a:avLst/>
          </a:prstGeom>
        </p:spPr>
      </p:pic>
    </p:spTree>
    <p:extLst>
      <p:ext uri="{BB962C8B-B14F-4D97-AF65-F5344CB8AC3E}">
        <p14:creationId xmlns:p14="http://schemas.microsoft.com/office/powerpoint/2010/main" val="86060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Autoencoders Useful</a:t>
            </a:r>
          </a:p>
        </p:txBody>
      </p:sp>
      <p:sp>
        <p:nvSpPr>
          <p:cNvPr id="3" name="Content Placeholder 2"/>
          <p:cNvSpPr>
            <a:spLocks noGrp="1"/>
          </p:cNvSpPr>
          <p:nvPr>
            <p:ph idx="1"/>
          </p:nvPr>
        </p:nvSpPr>
        <p:spPr>
          <a:xfrm>
            <a:off x="304800" y="1295400"/>
            <a:ext cx="4191000" cy="4525963"/>
          </a:xfrm>
        </p:spPr>
        <p:txBody>
          <a:bodyPr>
            <a:noAutofit/>
          </a:bodyPr>
          <a:lstStyle/>
          <a:p>
            <a:pPr marL="0" indent="0">
              <a:buNone/>
            </a:pPr>
            <a:r>
              <a:rPr lang="en-US" sz="2000" dirty="0"/>
              <a:t>Autoencoders are used for </a:t>
            </a:r>
            <a:r>
              <a:rPr lang="en-US" sz="2000" b="1" dirty="0"/>
              <a:t>Dimensionality Reduction</a:t>
            </a:r>
            <a:endParaRPr lang="en-US" sz="2000" dirty="0"/>
          </a:p>
          <a:p>
            <a:pPr marL="0" indent="0">
              <a:buNone/>
            </a:pPr>
            <a:r>
              <a:rPr lang="en-US" sz="2000" dirty="0"/>
              <a:t>The reconstructed image is the same as our input but with reduced dimensions. It helps in providing the similar image with a reduced pixel value.</a:t>
            </a:r>
          </a:p>
          <a:p>
            <a:pPr marL="0" indent="0">
              <a:buNone/>
            </a:pPr>
            <a:endParaRPr lang="en-US" sz="2000" dirty="0"/>
          </a:p>
          <a:p>
            <a:pPr marL="0" indent="0">
              <a:buNone/>
            </a:pPr>
            <a:endParaRPr lang="en-US" sz="2000" dirty="0"/>
          </a:p>
          <a:p>
            <a:pPr marL="0" indent="0">
              <a:buNone/>
            </a:pPr>
            <a:r>
              <a:rPr lang="en-US" sz="2000" dirty="0"/>
              <a:t>Autoencoders are used for </a:t>
            </a:r>
            <a:r>
              <a:rPr lang="en-US" sz="2000" dirty="0" err="1"/>
              <a:t>Denoising</a:t>
            </a:r>
            <a:r>
              <a:rPr lang="en-US" sz="2000" dirty="0"/>
              <a:t> Image. The input seen by the autoencoder is not the raw input but a stochastically corrupted version. A </a:t>
            </a:r>
            <a:r>
              <a:rPr lang="en-US" sz="2000" dirty="0" err="1"/>
              <a:t>denoising</a:t>
            </a:r>
            <a:r>
              <a:rPr lang="en-US" sz="2000" dirty="0"/>
              <a:t> autoencoder is thus trained to reconstruct the original input from the noisy version</a:t>
            </a:r>
          </a:p>
        </p:txBody>
      </p:sp>
      <p:pic>
        <p:nvPicPr>
          <p:cNvPr id="6" name="Picture 5"/>
          <p:cNvPicPr>
            <a:picLocks noChangeAspect="1"/>
          </p:cNvPicPr>
          <p:nvPr/>
        </p:nvPicPr>
        <p:blipFill>
          <a:blip r:embed="rId2"/>
          <a:stretch>
            <a:fillRect/>
          </a:stretch>
        </p:blipFill>
        <p:spPr>
          <a:xfrm>
            <a:off x="4639304" y="1219200"/>
            <a:ext cx="3847784" cy="1981200"/>
          </a:xfrm>
          <a:prstGeom prst="rect">
            <a:avLst/>
          </a:prstGeom>
        </p:spPr>
      </p:pic>
      <p:pic>
        <p:nvPicPr>
          <p:cNvPr id="7" name="Picture 6"/>
          <p:cNvPicPr>
            <a:picLocks noChangeAspect="1"/>
          </p:cNvPicPr>
          <p:nvPr/>
        </p:nvPicPr>
        <p:blipFill>
          <a:blip r:embed="rId3"/>
          <a:stretch>
            <a:fillRect/>
          </a:stretch>
        </p:blipFill>
        <p:spPr>
          <a:xfrm>
            <a:off x="4724400" y="4114800"/>
            <a:ext cx="3815104" cy="1822028"/>
          </a:xfrm>
          <a:prstGeom prst="rect">
            <a:avLst/>
          </a:prstGeom>
        </p:spPr>
      </p:pic>
    </p:spTree>
    <p:extLst>
      <p:ext uri="{BB962C8B-B14F-4D97-AF65-F5344CB8AC3E}">
        <p14:creationId xmlns:p14="http://schemas.microsoft.com/office/powerpoint/2010/main" val="250029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Architecture of Autoencoders</a:t>
            </a:r>
          </a:p>
        </p:txBody>
      </p:sp>
      <p:sp>
        <p:nvSpPr>
          <p:cNvPr id="3" name="Content Placeholder 2"/>
          <p:cNvSpPr>
            <a:spLocks noGrp="1"/>
          </p:cNvSpPr>
          <p:nvPr>
            <p:ph idx="1"/>
          </p:nvPr>
        </p:nvSpPr>
        <p:spPr>
          <a:xfrm>
            <a:off x="304800" y="1219200"/>
            <a:ext cx="8229600" cy="4602163"/>
          </a:xfrm>
        </p:spPr>
        <p:txBody>
          <a:bodyPr>
            <a:noAutofit/>
          </a:bodyPr>
          <a:lstStyle/>
          <a:p>
            <a:pPr marL="0" indent="0">
              <a:buNone/>
            </a:pPr>
            <a:r>
              <a:rPr lang="en-US" sz="2000" dirty="0"/>
              <a:t>Let’s explore the details of the architecture of the autoencoder. An autoencoder consists of three main components:</a:t>
            </a:r>
          </a:p>
          <a:p>
            <a:r>
              <a:rPr lang="en-US" sz="1600" b="1" dirty="0"/>
              <a:t>Encoder:</a:t>
            </a:r>
            <a:r>
              <a:rPr lang="en-US" sz="1600" dirty="0"/>
              <a:t> This part of the network compresses the input into a </a:t>
            </a:r>
            <a:r>
              <a:rPr lang="en-US" sz="1600" b="1" dirty="0"/>
              <a:t>latent space representation</a:t>
            </a:r>
            <a:r>
              <a:rPr lang="en-US" sz="1600" dirty="0"/>
              <a:t>. The encoder layer </a:t>
            </a:r>
            <a:r>
              <a:rPr lang="en-US" sz="1600" b="1" dirty="0"/>
              <a:t>encodes</a:t>
            </a:r>
            <a:r>
              <a:rPr lang="en-US" sz="1600" dirty="0"/>
              <a:t> the input image as a compressed representation in a reduced dimension. The compressed image is the distorted version of the original image.</a:t>
            </a:r>
          </a:p>
          <a:p>
            <a:endParaRPr lang="en-US" sz="1600" b="1" dirty="0"/>
          </a:p>
          <a:p>
            <a:r>
              <a:rPr lang="en-US" sz="1600" b="1" dirty="0"/>
              <a:t>Code:</a:t>
            </a:r>
            <a:r>
              <a:rPr lang="en-US" sz="1600" dirty="0"/>
              <a:t> This part of the network represents the compressed input which is fed to the decoder.</a:t>
            </a:r>
          </a:p>
          <a:p>
            <a:endParaRPr lang="en-US" sz="1600" b="1" dirty="0"/>
          </a:p>
          <a:p>
            <a:r>
              <a:rPr lang="en-US" sz="1600" b="1" dirty="0"/>
              <a:t>Decoder:</a:t>
            </a:r>
            <a:r>
              <a:rPr lang="en-US" sz="1600" dirty="0"/>
              <a:t> This layer </a:t>
            </a:r>
            <a:r>
              <a:rPr lang="en-US" sz="1600" b="1" dirty="0"/>
              <a:t>decodes</a:t>
            </a:r>
            <a:r>
              <a:rPr lang="en-US" sz="1600" dirty="0"/>
              <a:t> the encoded image back to the original dimension. The decoded image is a </a:t>
            </a:r>
            <a:r>
              <a:rPr lang="en-US" sz="1600" dirty="0" err="1"/>
              <a:t>lossy</a:t>
            </a:r>
            <a:r>
              <a:rPr lang="en-US" sz="1600" dirty="0"/>
              <a:t> reconstruction of the original image and it is reconstructed from the latent space representation.</a:t>
            </a:r>
          </a:p>
          <a:p>
            <a:pPr lvl="1">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2"/>
          <a:stretch>
            <a:fillRect/>
          </a:stretch>
        </p:blipFill>
        <p:spPr>
          <a:xfrm>
            <a:off x="3733800" y="4114800"/>
            <a:ext cx="4419600" cy="2593692"/>
          </a:xfrm>
          <a:prstGeom prst="rect">
            <a:avLst/>
          </a:prstGeom>
        </p:spPr>
      </p:pic>
      <p:sp>
        <p:nvSpPr>
          <p:cNvPr id="7" name="Rectangle 6"/>
          <p:cNvSpPr/>
          <p:nvPr/>
        </p:nvSpPr>
        <p:spPr>
          <a:xfrm>
            <a:off x="228600" y="6611779"/>
            <a:ext cx="4572000" cy="246221"/>
          </a:xfrm>
          <a:prstGeom prst="rect">
            <a:avLst/>
          </a:prstGeom>
        </p:spPr>
        <p:txBody>
          <a:bodyPr>
            <a:spAutoFit/>
          </a:bodyPr>
          <a:lstStyle/>
          <a:p>
            <a:r>
              <a:rPr lang="en-US" sz="1000" dirty="0"/>
              <a:t>https://www.edureka.co/blog/autoencoders-tutorial/#what-are-autoencoders</a:t>
            </a:r>
          </a:p>
        </p:txBody>
      </p:sp>
    </p:spTree>
    <p:extLst>
      <p:ext uri="{BB962C8B-B14F-4D97-AF65-F5344CB8AC3E}">
        <p14:creationId xmlns:p14="http://schemas.microsoft.com/office/powerpoint/2010/main" val="4058249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a:bodyPr>
          <a:lstStyle/>
          <a:p>
            <a:r>
              <a:rPr lang="en-US" dirty="0"/>
              <a:t>What is Transfer Learning </a:t>
            </a:r>
            <a:r>
              <a:rPr lang="zh-CN" altLang="en-US" dirty="0"/>
              <a:t>？</a:t>
            </a:r>
            <a:endParaRPr lang="en-US" dirty="0"/>
          </a:p>
        </p:txBody>
      </p:sp>
      <p:sp>
        <p:nvSpPr>
          <p:cNvPr id="5" name="TextBox 4">
            <a:extLst>
              <a:ext uri="{FF2B5EF4-FFF2-40B4-BE49-F238E27FC236}">
                <a16:creationId xmlns:a16="http://schemas.microsoft.com/office/drawing/2014/main" id="{ACE60956-6405-4471-87A1-3C214A9DAC94}"/>
              </a:ext>
            </a:extLst>
          </p:cNvPr>
          <p:cNvSpPr txBox="1"/>
          <p:nvPr/>
        </p:nvSpPr>
        <p:spPr>
          <a:xfrm>
            <a:off x="4800600" y="1295400"/>
            <a:ext cx="4114800"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Traditional Machining Learning models are developed from scratch based on specific datasets. The models are trained in isolation for a specific application. </a:t>
            </a:r>
          </a:p>
          <a:p>
            <a:pPr marL="800100" lvl="1" indent="-342900">
              <a:buFont typeface="Arial" panose="020B0604020202020204" pitchFamily="34" charset="0"/>
              <a:buChar char="•"/>
            </a:pPr>
            <a:r>
              <a:rPr lang="en-US" sz="2000" dirty="0"/>
              <a:t>No knowledge is retained which can be transferred from one model to another.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transfer learning, you can leverage knowledge (features, weights </a:t>
            </a:r>
            <a:r>
              <a:rPr lang="en-US" sz="2000" dirty="0" err="1"/>
              <a:t>etc</a:t>
            </a:r>
            <a:r>
              <a:rPr lang="en-US" sz="2000" dirty="0"/>
              <a:t>) from previously trained models for training newer models and even tackle problems like having less data for the newer task!</a:t>
            </a:r>
          </a:p>
        </p:txBody>
      </p:sp>
      <p:sp>
        <p:nvSpPr>
          <p:cNvPr id="3" name="TextBox 2"/>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1" y="2362200"/>
            <a:ext cx="4876800" cy="262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529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an Autoencoder </a:t>
            </a:r>
          </a:p>
        </p:txBody>
      </p:sp>
      <p:sp>
        <p:nvSpPr>
          <p:cNvPr id="3" name="Content Placeholder 2"/>
          <p:cNvSpPr>
            <a:spLocks noGrp="1"/>
          </p:cNvSpPr>
          <p:nvPr>
            <p:ph idx="1"/>
          </p:nvPr>
        </p:nvSpPr>
        <p:spPr>
          <a:xfrm>
            <a:off x="381000" y="1295400"/>
            <a:ext cx="8229600" cy="4525963"/>
          </a:xfrm>
        </p:spPr>
        <p:txBody>
          <a:bodyPr>
            <a:noAutofit/>
          </a:bodyPr>
          <a:lstStyle/>
          <a:p>
            <a:pPr marL="0" indent="0">
              <a:buNone/>
            </a:pPr>
            <a:r>
              <a:rPr lang="en-US" sz="2000" dirty="0"/>
              <a:t>When you start building your first autoencoder, you will encounter some of the </a:t>
            </a:r>
            <a:r>
              <a:rPr lang="en-US" sz="2000" dirty="0" err="1"/>
              <a:t>hyperparameters</a:t>
            </a:r>
            <a:r>
              <a:rPr lang="en-US" sz="2000" dirty="0"/>
              <a:t> that will affect the performance of your autoencoder. These </a:t>
            </a:r>
            <a:r>
              <a:rPr lang="en-US" sz="2000" dirty="0" err="1"/>
              <a:t>hyperparameters</a:t>
            </a:r>
            <a:r>
              <a:rPr lang="en-US" sz="2000" dirty="0"/>
              <a:t> are discussed here:</a:t>
            </a:r>
          </a:p>
          <a:p>
            <a:endParaRPr lang="en-US" sz="2000" b="1" dirty="0"/>
          </a:p>
          <a:p>
            <a:r>
              <a:rPr lang="en-US" sz="2000" b="1" dirty="0"/>
              <a:t>Number of layers:</a:t>
            </a:r>
            <a:r>
              <a:rPr lang="en-US" sz="2000" dirty="0"/>
              <a:t> You can keep as many layers in the encoder and decoder as you require. You can also choose how many nodes or units you want in your layers. Usually the number of nodes decreases as we increase the number of layers in the encoder and vice-versa for the decoder.</a:t>
            </a:r>
          </a:p>
          <a:p>
            <a:endParaRPr lang="en-US" sz="2000" b="1" dirty="0"/>
          </a:p>
          <a:p>
            <a:r>
              <a:rPr lang="en-US" sz="2000" b="1" dirty="0"/>
              <a:t>Number of nodes in the code layer:</a:t>
            </a:r>
            <a:r>
              <a:rPr lang="en-US" sz="2000" dirty="0"/>
              <a:t> It is always better to have less number of nodes in this layer than input size. Smaller size of code layer leads to better compression.</a:t>
            </a:r>
          </a:p>
          <a:p>
            <a:endParaRPr lang="en-US" sz="2000" b="1" dirty="0"/>
          </a:p>
          <a:p>
            <a:r>
              <a:rPr lang="en-US" sz="2000" b="1" dirty="0"/>
              <a:t>Loss:</a:t>
            </a:r>
            <a:r>
              <a:rPr lang="en-US" sz="2000" dirty="0"/>
              <a:t> For the loss function, we generally use Mean Squared Error or Binary Cross Entropy. We are going to learn more about the loss function in the next section.</a:t>
            </a:r>
          </a:p>
          <a:p>
            <a:endParaRPr lang="en-US" sz="2000" dirty="0"/>
          </a:p>
        </p:txBody>
      </p:sp>
      <p:sp>
        <p:nvSpPr>
          <p:cNvPr id="4" name="Rectangle 3"/>
          <p:cNvSpPr/>
          <p:nvPr/>
        </p:nvSpPr>
        <p:spPr>
          <a:xfrm>
            <a:off x="12700" y="6611779"/>
            <a:ext cx="9144000" cy="246221"/>
          </a:xfrm>
          <a:prstGeom prst="rect">
            <a:avLst/>
          </a:prstGeom>
        </p:spPr>
        <p:txBody>
          <a:bodyPr wrap="square">
            <a:spAutoFit/>
          </a:bodyPr>
          <a:lstStyle/>
          <a:p>
            <a:pPr algn="r"/>
            <a:r>
              <a:rPr lang="en-US" sz="1000" dirty="0"/>
              <a:t>https://medium.com/swlh/introduction-to-autoencoders-56e5d60dad7f</a:t>
            </a:r>
          </a:p>
        </p:txBody>
      </p:sp>
    </p:spTree>
    <p:extLst>
      <p:ext uri="{BB962C8B-B14F-4D97-AF65-F5344CB8AC3E}">
        <p14:creationId xmlns:p14="http://schemas.microsoft.com/office/powerpoint/2010/main" val="164790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Bottleneck Layer</a:t>
            </a:r>
          </a:p>
        </p:txBody>
      </p:sp>
      <p:sp>
        <p:nvSpPr>
          <p:cNvPr id="3" name="Content Placeholder 2"/>
          <p:cNvSpPr>
            <a:spLocks noGrp="1"/>
          </p:cNvSpPr>
          <p:nvPr>
            <p:ph idx="1"/>
          </p:nvPr>
        </p:nvSpPr>
        <p:spPr>
          <a:xfrm>
            <a:off x="457200" y="1600200"/>
            <a:ext cx="4343400" cy="4525963"/>
          </a:xfrm>
        </p:spPr>
        <p:txBody>
          <a:bodyPr>
            <a:normAutofit/>
          </a:bodyPr>
          <a:lstStyle/>
          <a:p>
            <a:pPr marL="0" indent="0">
              <a:buNone/>
            </a:pPr>
            <a:r>
              <a:rPr lang="en-US" sz="2000" dirty="0"/>
              <a:t>The layer between the encoder and decoder, ie. the code is also known as </a:t>
            </a:r>
            <a:r>
              <a:rPr lang="en-US" sz="2000" b="1" dirty="0"/>
              <a:t>Bottleneck</a:t>
            </a:r>
            <a:r>
              <a:rPr lang="en-US" sz="2000" dirty="0"/>
              <a:t>. </a:t>
            </a:r>
          </a:p>
          <a:p>
            <a:pPr marL="0" indent="0">
              <a:buNone/>
            </a:pPr>
            <a:endParaRPr lang="en-US" sz="2000" dirty="0"/>
          </a:p>
          <a:p>
            <a:pPr marL="0" indent="0">
              <a:buNone/>
            </a:pPr>
            <a:r>
              <a:rPr lang="en-US" sz="2000" dirty="0"/>
              <a:t>This is a well-designed approach to decide which aspects of observed data are relevant information and what aspects can be discarded. It does this by balancing two criteria :</a:t>
            </a:r>
          </a:p>
          <a:p>
            <a:r>
              <a:rPr lang="en-US" sz="2000" dirty="0"/>
              <a:t>Compactness of representation, measured as the compressibility.</a:t>
            </a:r>
          </a:p>
          <a:p>
            <a:r>
              <a:rPr lang="en-US" sz="2000" dirty="0"/>
              <a:t> It retains some </a:t>
            </a:r>
            <a:r>
              <a:rPr lang="en-US" sz="2000" dirty="0" err="1"/>
              <a:t>behaviourally</a:t>
            </a:r>
            <a:r>
              <a:rPr lang="en-US" sz="2000" dirty="0"/>
              <a:t> relevant variables from the input. </a:t>
            </a:r>
          </a:p>
          <a:p>
            <a:endParaRPr lang="en-US" sz="2000" dirty="0"/>
          </a:p>
        </p:txBody>
      </p:sp>
      <p:pic>
        <p:nvPicPr>
          <p:cNvPr id="4" name="Picture 3"/>
          <p:cNvPicPr>
            <a:picLocks noChangeAspect="1"/>
          </p:cNvPicPr>
          <p:nvPr/>
        </p:nvPicPr>
        <p:blipFill>
          <a:blip r:embed="rId2"/>
          <a:stretch>
            <a:fillRect/>
          </a:stretch>
        </p:blipFill>
        <p:spPr>
          <a:xfrm>
            <a:off x="4876800" y="1981200"/>
            <a:ext cx="3581400" cy="3420696"/>
          </a:xfrm>
          <a:prstGeom prst="rect">
            <a:avLst/>
          </a:prstGeom>
        </p:spPr>
      </p:pic>
    </p:spTree>
    <p:extLst>
      <p:ext uri="{BB962C8B-B14F-4D97-AF65-F5344CB8AC3E}">
        <p14:creationId xmlns:p14="http://schemas.microsoft.com/office/powerpoint/2010/main" val="1582039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1DDD-7CC5-F04A-9A9C-B2FD6EDC18C5}"/>
              </a:ext>
            </a:extLst>
          </p:cNvPr>
          <p:cNvSpPr>
            <a:spLocks noGrp="1"/>
          </p:cNvSpPr>
          <p:nvPr>
            <p:ph type="title"/>
          </p:nvPr>
        </p:nvSpPr>
        <p:spPr/>
        <p:txBody>
          <a:bodyPr/>
          <a:lstStyle/>
          <a:p>
            <a:r>
              <a:rPr lang="en-US"/>
              <a:t>Let's implement a Autoencoder</a:t>
            </a:r>
          </a:p>
        </p:txBody>
      </p:sp>
      <p:pic>
        <p:nvPicPr>
          <p:cNvPr id="4" name="Content Placeholder 3">
            <a:extLst>
              <a:ext uri="{FF2B5EF4-FFF2-40B4-BE49-F238E27FC236}">
                <a16:creationId xmlns:a16="http://schemas.microsoft.com/office/drawing/2014/main" id="{B7A6F651-9C26-ED4A-90EE-7B0EF0DAF0A2}"/>
              </a:ext>
            </a:extLst>
          </p:cNvPr>
          <p:cNvPicPr>
            <a:picLocks noGrp="1" noChangeAspect="1"/>
          </p:cNvPicPr>
          <p:nvPr>
            <p:ph idx="1"/>
          </p:nvPr>
        </p:nvPicPr>
        <p:blipFill>
          <a:blip r:embed="rId2"/>
          <a:stretch>
            <a:fillRect/>
          </a:stretch>
        </p:blipFill>
        <p:spPr>
          <a:xfrm>
            <a:off x="762000" y="1600200"/>
            <a:ext cx="4302296" cy="4525962"/>
          </a:xfrm>
          <a:prstGeom prst="rect">
            <a:avLst/>
          </a:prstGeom>
        </p:spPr>
      </p:pic>
      <p:pic>
        <p:nvPicPr>
          <p:cNvPr id="5" name="Picture 4">
            <a:extLst>
              <a:ext uri="{FF2B5EF4-FFF2-40B4-BE49-F238E27FC236}">
                <a16:creationId xmlns:a16="http://schemas.microsoft.com/office/drawing/2014/main" id="{6F443282-2707-C74F-8015-24938024C5A7}"/>
              </a:ext>
            </a:extLst>
          </p:cNvPr>
          <p:cNvPicPr>
            <a:picLocks noChangeAspect="1"/>
          </p:cNvPicPr>
          <p:nvPr/>
        </p:nvPicPr>
        <p:blipFill>
          <a:blip r:embed="rId3"/>
          <a:stretch>
            <a:fillRect/>
          </a:stretch>
        </p:blipFill>
        <p:spPr>
          <a:xfrm>
            <a:off x="5715000" y="3200400"/>
            <a:ext cx="2768600" cy="1028700"/>
          </a:xfrm>
          <a:prstGeom prst="rect">
            <a:avLst/>
          </a:prstGeom>
        </p:spPr>
      </p:pic>
      <p:sp>
        <p:nvSpPr>
          <p:cNvPr id="7" name="TextBox 6">
            <a:extLst>
              <a:ext uri="{FF2B5EF4-FFF2-40B4-BE49-F238E27FC236}">
                <a16:creationId xmlns:a16="http://schemas.microsoft.com/office/drawing/2014/main" id="{7D05BBC8-79AC-DD4C-821A-34A4A1AF1F6E}"/>
              </a:ext>
            </a:extLst>
          </p:cNvPr>
          <p:cNvSpPr txBox="1"/>
          <p:nvPr/>
        </p:nvSpPr>
        <p:spPr>
          <a:xfrm>
            <a:off x="762000" y="6150481"/>
            <a:ext cx="8382000" cy="646331"/>
          </a:xfrm>
          <a:prstGeom prst="rect">
            <a:avLst/>
          </a:prstGeom>
          <a:noFill/>
        </p:spPr>
        <p:txBody>
          <a:bodyPr wrap="square">
            <a:spAutoFit/>
          </a:bodyPr>
          <a:lstStyle/>
          <a:p>
            <a:r>
              <a:rPr lang="en-US"/>
              <a:t>https://colab.research.google.com/github/daniel-acuna/applied_deep_learning/blob/master/CNN/auto_encoder.ipynb</a:t>
            </a:r>
          </a:p>
        </p:txBody>
      </p:sp>
    </p:spTree>
    <p:extLst>
      <p:ext uri="{BB962C8B-B14F-4D97-AF65-F5344CB8AC3E}">
        <p14:creationId xmlns:p14="http://schemas.microsoft.com/office/powerpoint/2010/main" val="1658599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82E4-6FAB-B947-8509-52A58AE6238C}"/>
              </a:ext>
            </a:extLst>
          </p:cNvPr>
          <p:cNvSpPr>
            <a:spLocks noGrp="1"/>
          </p:cNvSpPr>
          <p:nvPr>
            <p:ph type="title"/>
          </p:nvPr>
        </p:nvSpPr>
        <p:spPr/>
        <p:txBody>
          <a:bodyPr/>
          <a:lstStyle/>
          <a:p>
            <a:r>
              <a:rPr lang="en-US"/>
              <a:t>Autoencoder implementation</a:t>
            </a:r>
          </a:p>
        </p:txBody>
      </p:sp>
      <p:sp>
        <p:nvSpPr>
          <p:cNvPr id="3" name="Content Placeholder 2">
            <a:extLst>
              <a:ext uri="{FF2B5EF4-FFF2-40B4-BE49-F238E27FC236}">
                <a16:creationId xmlns:a16="http://schemas.microsoft.com/office/drawing/2014/main" id="{F0C517DA-D791-374C-A673-B4F27FDD7778}"/>
              </a:ext>
            </a:extLst>
          </p:cNvPr>
          <p:cNvSpPr>
            <a:spLocks noGrp="1"/>
          </p:cNvSpPr>
          <p:nvPr>
            <p:ph idx="1"/>
          </p:nvPr>
        </p:nvSpPr>
        <p:spPr>
          <a:xfrm>
            <a:off x="2286000" y="1317611"/>
            <a:ext cx="4114800" cy="1143001"/>
          </a:xfrm>
        </p:spPr>
        <p:txBody>
          <a:bodyPr/>
          <a:lstStyle/>
          <a:p>
            <a:r>
              <a:rPr lang="en-US"/>
              <a:t>We can predict the reconstructed image</a:t>
            </a:r>
          </a:p>
        </p:txBody>
      </p:sp>
      <p:pic>
        <p:nvPicPr>
          <p:cNvPr id="4" name="Picture 3">
            <a:extLst>
              <a:ext uri="{FF2B5EF4-FFF2-40B4-BE49-F238E27FC236}">
                <a16:creationId xmlns:a16="http://schemas.microsoft.com/office/drawing/2014/main" id="{D3259622-53F9-244F-8DE4-F9A85858DA88}"/>
              </a:ext>
            </a:extLst>
          </p:cNvPr>
          <p:cNvPicPr>
            <a:picLocks noChangeAspect="1"/>
          </p:cNvPicPr>
          <p:nvPr/>
        </p:nvPicPr>
        <p:blipFill>
          <a:blip r:embed="rId2"/>
          <a:stretch>
            <a:fillRect/>
          </a:stretch>
        </p:blipFill>
        <p:spPr>
          <a:xfrm>
            <a:off x="3132036" y="2819400"/>
            <a:ext cx="2768600" cy="1028700"/>
          </a:xfrm>
          <a:prstGeom prst="rect">
            <a:avLst/>
          </a:prstGeom>
        </p:spPr>
      </p:pic>
      <p:pic>
        <p:nvPicPr>
          <p:cNvPr id="5" name="Picture 4">
            <a:extLst>
              <a:ext uri="{FF2B5EF4-FFF2-40B4-BE49-F238E27FC236}">
                <a16:creationId xmlns:a16="http://schemas.microsoft.com/office/drawing/2014/main" id="{4BF3ACC1-DEE7-834A-987E-6CDDF30577B7}"/>
              </a:ext>
            </a:extLst>
          </p:cNvPr>
          <p:cNvPicPr>
            <a:picLocks noChangeAspect="1"/>
          </p:cNvPicPr>
          <p:nvPr/>
        </p:nvPicPr>
        <p:blipFill>
          <a:blip r:embed="rId3"/>
          <a:stretch>
            <a:fillRect/>
          </a:stretch>
        </p:blipFill>
        <p:spPr>
          <a:xfrm>
            <a:off x="2286000" y="2917707"/>
            <a:ext cx="706336" cy="742558"/>
          </a:xfrm>
          <a:prstGeom prst="rect">
            <a:avLst/>
          </a:prstGeom>
        </p:spPr>
      </p:pic>
      <p:pic>
        <p:nvPicPr>
          <p:cNvPr id="6" name="Picture 5">
            <a:extLst>
              <a:ext uri="{FF2B5EF4-FFF2-40B4-BE49-F238E27FC236}">
                <a16:creationId xmlns:a16="http://schemas.microsoft.com/office/drawing/2014/main" id="{F1AC6628-43BA-234F-81CD-A2121ED19E34}"/>
              </a:ext>
            </a:extLst>
          </p:cNvPr>
          <p:cNvPicPr>
            <a:picLocks noChangeAspect="1"/>
          </p:cNvPicPr>
          <p:nvPr/>
        </p:nvPicPr>
        <p:blipFill>
          <a:blip r:embed="rId4"/>
          <a:stretch>
            <a:fillRect/>
          </a:stretch>
        </p:blipFill>
        <p:spPr>
          <a:xfrm>
            <a:off x="6040337" y="2819400"/>
            <a:ext cx="955592" cy="910938"/>
          </a:xfrm>
          <a:prstGeom prst="rect">
            <a:avLst/>
          </a:prstGeom>
        </p:spPr>
      </p:pic>
      <p:pic>
        <p:nvPicPr>
          <p:cNvPr id="7" name="Picture 6">
            <a:extLst>
              <a:ext uri="{FF2B5EF4-FFF2-40B4-BE49-F238E27FC236}">
                <a16:creationId xmlns:a16="http://schemas.microsoft.com/office/drawing/2014/main" id="{4537A7F5-D1E0-F445-9B4A-EA7BE921963C}"/>
              </a:ext>
            </a:extLst>
          </p:cNvPr>
          <p:cNvPicPr>
            <a:picLocks noChangeAspect="1"/>
          </p:cNvPicPr>
          <p:nvPr/>
        </p:nvPicPr>
        <p:blipFill>
          <a:blip r:embed="rId2"/>
          <a:stretch>
            <a:fillRect/>
          </a:stretch>
        </p:blipFill>
        <p:spPr>
          <a:xfrm>
            <a:off x="3132036" y="4068192"/>
            <a:ext cx="2768600" cy="1028700"/>
          </a:xfrm>
          <a:prstGeom prst="rect">
            <a:avLst/>
          </a:prstGeom>
        </p:spPr>
      </p:pic>
      <p:pic>
        <p:nvPicPr>
          <p:cNvPr id="8" name="Picture 7">
            <a:extLst>
              <a:ext uri="{FF2B5EF4-FFF2-40B4-BE49-F238E27FC236}">
                <a16:creationId xmlns:a16="http://schemas.microsoft.com/office/drawing/2014/main" id="{87F796A4-514D-B544-8623-8076C3B5ADAF}"/>
              </a:ext>
            </a:extLst>
          </p:cNvPr>
          <p:cNvPicPr>
            <a:picLocks noChangeAspect="1"/>
          </p:cNvPicPr>
          <p:nvPr/>
        </p:nvPicPr>
        <p:blipFill>
          <a:blip r:embed="rId5"/>
          <a:stretch>
            <a:fillRect/>
          </a:stretch>
        </p:blipFill>
        <p:spPr>
          <a:xfrm>
            <a:off x="2286000" y="4166499"/>
            <a:ext cx="706336" cy="742558"/>
          </a:xfrm>
          <a:prstGeom prst="rect">
            <a:avLst/>
          </a:prstGeom>
        </p:spPr>
      </p:pic>
      <p:sp>
        <p:nvSpPr>
          <p:cNvPr id="10" name="TextBox 9">
            <a:extLst>
              <a:ext uri="{FF2B5EF4-FFF2-40B4-BE49-F238E27FC236}">
                <a16:creationId xmlns:a16="http://schemas.microsoft.com/office/drawing/2014/main" id="{340B706A-147C-AF49-8F53-09C2856F63D8}"/>
              </a:ext>
            </a:extLst>
          </p:cNvPr>
          <p:cNvSpPr txBox="1"/>
          <p:nvPr/>
        </p:nvSpPr>
        <p:spPr>
          <a:xfrm>
            <a:off x="3782438" y="4667544"/>
            <a:ext cx="341760" cy="251818"/>
          </a:xfrm>
          <a:prstGeom prst="rect">
            <a:avLst/>
          </a:prstGeom>
          <a:solidFill>
            <a:schemeClr val="bg1"/>
          </a:solidFill>
        </p:spPr>
        <p:txBody>
          <a:bodyPr wrap="none" rtlCol="0">
            <a:spAutoFit/>
          </a:bodyPr>
          <a:lstStyle/>
          <a:p>
            <a:r>
              <a:rPr lang="en-US" sz="1200"/>
              <a:t>10</a:t>
            </a:r>
          </a:p>
        </p:txBody>
      </p:sp>
      <p:pic>
        <p:nvPicPr>
          <p:cNvPr id="11" name="Picture 10">
            <a:extLst>
              <a:ext uri="{FF2B5EF4-FFF2-40B4-BE49-F238E27FC236}">
                <a16:creationId xmlns:a16="http://schemas.microsoft.com/office/drawing/2014/main" id="{151EEE0C-F0A1-EF4C-A86D-9F6B341EC943}"/>
              </a:ext>
            </a:extLst>
          </p:cNvPr>
          <p:cNvPicPr>
            <a:picLocks noChangeAspect="1"/>
          </p:cNvPicPr>
          <p:nvPr/>
        </p:nvPicPr>
        <p:blipFill>
          <a:blip r:embed="rId6"/>
          <a:stretch>
            <a:fillRect/>
          </a:stretch>
        </p:blipFill>
        <p:spPr>
          <a:xfrm>
            <a:off x="6040336" y="4042310"/>
            <a:ext cx="955593" cy="955593"/>
          </a:xfrm>
          <a:prstGeom prst="rect">
            <a:avLst/>
          </a:prstGeom>
        </p:spPr>
      </p:pic>
      <p:sp>
        <p:nvSpPr>
          <p:cNvPr id="12" name="Content Placeholder 2">
            <a:extLst>
              <a:ext uri="{FF2B5EF4-FFF2-40B4-BE49-F238E27FC236}">
                <a16:creationId xmlns:a16="http://schemas.microsoft.com/office/drawing/2014/main" id="{4B99EDC7-092F-7D42-9CBC-AA4FC9E13594}"/>
              </a:ext>
            </a:extLst>
          </p:cNvPr>
          <p:cNvSpPr txBox="1">
            <a:spLocks/>
          </p:cNvSpPr>
          <p:nvPr/>
        </p:nvSpPr>
        <p:spPr>
          <a:xfrm>
            <a:off x="5516662" y="5591744"/>
            <a:ext cx="3170137" cy="1143001"/>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Activity #1: Create deep autoencoder</a:t>
            </a:r>
          </a:p>
        </p:txBody>
      </p:sp>
      <p:pic>
        <p:nvPicPr>
          <p:cNvPr id="13" name="Picture 12">
            <a:extLst>
              <a:ext uri="{FF2B5EF4-FFF2-40B4-BE49-F238E27FC236}">
                <a16:creationId xmlns:a16="http://schemas.microsoft.com/office/drawing/2014/main" id="{604B8760-4275-C44E-A86F-5E2AA76DA430}"/>
              </a:ext>
            </a:extLst>
          </p:cNvPr>
          <p:cNvPicPr>
            <a:picLocks noChangeAspect="1"/>
          </p:cNvPicPr>
          <p:nvPr/>
        </p:nvPicPr>
        <p:blipFill>
          <a:blip r:embed="rId7"/>
          <a:stretch>
            <a:fillRect/>
          </a:stretch>
        </p:blipFill>
        <p:spPr>
          <a:xfrm>
            <a:off x="208063" y="5529635"/>
            <a:ext cx="5308600" cy="1041400"/>
          </a:xfrm>
          <a:prstGeom prst="rect">
            <a:avLst/>
          </a:prstGeom>
        </p:spPr>
      </p:pic>
    </p:spTree>
    <p:extLst>
      <p:ext uri="{BB962C8B-B14F-4D97-AF65-F5344CB8AC3E}">
        <p14:creationId xmlns:p14="http://schemas.microsoft.com/office/powerpoint/2010/main" val="3907701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B550-B5EF-BA44-AFD1-3FECF645F0A1}"/>
              </a:ext>
            </a:extLst>
          </p:cNvPr>
          <p:cNvSpPr>
            <a:spLocks noGrp="1"/>
          </p:cNvSpPr>
          <p:nvPr>
            <p:ph type="title"/>
          </p:nvPr>
        </p:nvSpPr>
        <p:spPr/>
        <p:txBody>
          <a:bodyPr/>
          <a:lstStyle/>
          <a:p>
            <a:r>
              <a:rPr lang="en-US"/>
              <a:t>Exploring auto-encoder</a:t>
            </a:r>
          </a:p>
        </p:txBody>
      </p:sp>
      <p:sp>
        <p:nvSpPr>
          <p:cNvPr id="4" name="Content Placeholder 2">
            <a:extLst>
              <a:ext uri="{FF2B5EF4-FFF2-40B4-BE49-F238E27FC236}">
                <a16:creationId xmlns:a16="http://schemas.microsoft.com/office/drawing/2014/main" id="{0473BDBC-F872-0948-B09D-F9B724927BD9}"/>
              </a:ext>
            </a:extLst>
          </p:cNvPr>
          <p:cNvSpPr txBox="1">
            <a:spLocks/>
          </p:cNvSpPr>
          <p:nvPr/>
        </p:nvSpPr>
        <p:spPr>
          <a:xfrm>
            <a:off x="457200" y="1618594"/>
            <a:ext cx="8229600" cy="1142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We sometimes want to explore the encoder alone</a:t>
            </a:r>
          </a:p>
        </p:txBody>
      </p:sp>
      <p:pic>
        <p:nvPicPr>
          <p:cNvPr id="7" name="Picture 6">
            <a:extLst>
              <a:ext uri="{FF2B5EF4-FFF2-40B4-BE49-F238E27FC236}">
                <a16:creationId xmlns:a16="http://schemas.microsoft.com/office/drawing/2014/main" id="{13291DB1-A95F-784D-98BA-EF739088B1FD}"/>
              </a:ext>
            </a:extLst>
          </p:cNvPr>
          <p:cNvPicPr>
            <a:picLocks noChangeAspect="1"/>
          </p:cNvPicPr>
          <p:nvPr/>
        </p:nvPicPr>
        <p:blipFill rotWithShape="1">
          <a:blip r:embed="rId2"/>
          <a:srcRect r="50000"/>
          <a:stretch/>
        </p:blipFill>
        <p:spPr>
          <a:xfrm>
            <a:off x="2895600" y="2516897"/>
            <a:ext cx="2654300" cy="1041400"/>
          </a:xfrm>
          <a:prstGeom prst="rect">
            <a:avLst/>
          </a:prstGeom>
        </p:spPr>
      </p:pic>
      <p:sp>
        <p:nvSpPr>
          <p:cNvPr id="8" name="Content Placeholder 2">
            <a:extLst>
              <a:ext uri="{FF2B5EF4-FFF2-40B4-BE49-F238E27FC236}">
                <a16:creationId xmlns:a16="http://schemas.microsoft.com/office/drawing/2014/main" id="{54046227-674E-354A-B499-CF6C01757494}"/>
              </a:ext>
            </a:extLst>
          </p:cNvPr>
          <p:cNvSpPr txBox="1">
            <a:spLocks/>
          </p:cNvSpPr>
          <p:nvPr/>
        </p:nvSpPr>
        <p:spPr>
          <a:xfrm>
            <a:off x="457200" y="3733801"/>
            <a:ext cx="8229600" cy="1142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We sometimes want to explore the decoder alone</a:t>
            </a:r>
          </a:p>
        </p:txBody>
      </p:sp>
      <p:pic>
        <p:nvPicPr>
          <p:cNvPr id="9" name="Picture 8">
            <a:extLst>
              <a:ext uri="{FF2B5EF4-FFF2-40B4-BE49-F238E27FC236}">
                <a16:creationId xmlns:a16="http://schemas.microsoft.com/office/drawing/2014/main" id="{F62B64D2-9EB9-0043-BD2B-F65365BD0538}"/>
              </a:ext>
            </a:extLst>
          </p:cNvPr>
          <p:cNvPicPr>
            <a:picLocks noChangeAspect="1"/>
          </p:cNvPicPr>
          <p:nvPr/>
        </p:nvPicPr>
        <p:blipFill rotWithShape="1">
          <a:blip r:embed="rId2"/>
          <a:srcRect l="41386" r="-238"/>
          <a:stretch/>
        </p:blipFill>
        <p:spPr>
          <a:xfrm>
            <a:off x="3124200" y="5052304"/>
            <a:ext cx="3124200" cy="1041400"/>
          </a:xfrm>
          <a:prstGeom prst="rect">
            <a:avLst/>
          </a:prstGeom>
        </p:spPr>
      </p:pic>
    </p:spTree>
    <p:extLst>
      <p:ext uri="{BB962C8B-B14F-4D97-AF65-F5344CB8AC3E}">
        <p14:creationId xmlns:p14="http://schemas.microsoft.com/office/powerpoint/2010/main" val="4153455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143F-970C-1847-B9BC-5C836B6F8029}"/>
              </a:ext>
            </a:extLst>
          </p:cNvPr>
          <p:cNvSpPr>
            <a:spLocks noGrp="1"/>
          </p:cNvSpPr>
          <p:nvPr>
            <p:ph type="title"/>
          </p:nvPr>
        </p:nvSpPr>
        <p:spPr/>
        <p:txBody>
          <a:bodyPr/>
          <a:lstStyle/>
          <a:p>
            <a:r>
              <a:rPr lang="en-US"/>
              <a:t>Exploring encoder</a:t>
            </a:r>
          </a:p>
        </p:txBody>
      </p:sp>
      <p:pic>
        <p:nvPicPr>
          <p:cNvPr id="1026" name="Picture 2">
            <a:extLst>
              <a:ext uri="{FF2B5EF4-FFF2-40B4-BE49-F238E27FC236}">
                <a16:creationId xmlns:a16="http://schemas.microsoft.com/office/drawing/2014/main" id="{E4E15BDA-C2EC-384A-8ABD-AECAB1AF3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81498"/>
            <a:ext cx="5943600" cy="349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48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02248-952F-1C4B-8919-A5853E6A21A2}"/>
              </a:ext>
            </a:extLst>
          </p:cNvPr>
          <p:cNvSpPr>
            <a:spLocks noGrp="1"/>
          </p:cNvSpPr>
          <p:nvPr>
            <p:ph type="title"/>
          </p:nvPr>
        </p:nvSpPr>
        <p:spPr/>
        <p:txBody>
          <a:bodyPr/>
          <a:lstStyle/>
          <a:p>
            <a:r>
              <a:rPr lang="en-US"/>
              <a:t>Explore effect of perturbations</a:t>
            </a:r>
          </a:p>
        </p:txBody>
      </p:sp>
      <p:pic>
        <p:nvPicPr>
          <p:cNvPr id="2050" name="Picture 2">
            <a:extLst>
              <a:ext uri="{FF2B5EF4-FFF2-40B4-BE49-F238E27FC236}">
                <a16:creationId xmlns:a16="http://schemas.microsoft.com/office/drawing/2014/main" id="{05EF8A75-E0F5-9B40-9114-7917AF8F1A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943600" cy="2710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6EE272-3952-B74C-B805-C1530DD146F7}"/>
              </a:ext>
            </a:extLst>
          </p:cNvPr>
          <p:cNvSpPr txBox="1"/>
          <p:nvPr/>
        </p:nvSpPr>
        <p:spPr>
          <a:xfrm>
            <a:off x="2743200" y="5369668"/>
            <a:ext cx="4098686" cy="461665"/>
          </a:xfrm>
          <a:prstGeom prst="rect">
            <a:avLst/>
          </a:prstGeom>
          <a:noFill/>
        </p:spPr>
        <p:txBody>
          <a:bodyPr wrap="none" rtlCol="0">
            <a:spAutoFit/>
          </a:bodyPr>
          <a:lstStyle/>
          <a:p>
            <a:r>
              <a:rPr lang="en-US" sz="2400"/>
              <a:t>Activity #2: more perturbations</a:t>
            </a:r>
          </a:p>
        </p:txBody>
      </p:sp>
    </p:spTree>
    <p:extLst>
      <p:ext uri="{BB962C8B-B14F-4D97-AF65-F5344CB8AC3E}">
        <p14:creationId xmlns:p14="http://schemas.microsoft.com/office/powerpoint/2010/main" val="139442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F0E4-F92F-AC45-A96B-DDECC43F4C43}"/>
              </a:ext>
            </a:extLst>
          </p:cNvPr>
          <p:cNvSpPr>
            <a:spLocks noGrp="1"/>
          </p:cNvSpPr>
          <p:nvPr>
            <p:ph type="title"/>
          </p:nvPr>
        </p:nvSpPr>
        <p:spPr/>
        <p:txBody>
          <a:bodyPr/>
          <a:lstStyle/>
          <a:p>
            <a:r>
              <a:rPr lang="en-US"/>
              <a:t>Using encoder to plot</a:t>
            </a:r>
          </a:p>
        </p:txBody>
      </p:sp>
      <p:sp>
        <p:nvSpPr>
          <p:cNvPr id="3" name="Content Placeholder 2">
            <a:extLst>
              <a:ext uri="{FF2B5EF4-FFF2-40B4-BE49-F238E27FC236}">
                <a16:creationId xmlns:a16="http://schemas.microsoft.com/office/drawing/2014/main" id="{EF56DC4A-D909-3943-AC9C-8959F844C596}"/>
              </a:ext>
            </a:extLst>
          </p:cNvPr>
          <p:cNvSpPr>
            <a:spLocks noGrp="1"/>
          </p:cNvSpPr>
          <p:nvPr>
            <p:ph idx="1"/>
          </p:nvPr>
        </p:nvSpPr>
        <p:spPr>
          <a:xfrm>
            <a:off x="457200" y="1600201"/>
            <a:ext cx="8229600" cy="990600"/>
          </a:xfrm>
        </p:spPr>
        <p:txBody>
          <a:bodyPr/>
          <a:lstStyle/>
          <a:p>
            <a:r>
              <a:rPr lang="en-US"/>
              <a:t>We can use an encoder to draw in 2 dimensions, similar to PCA</a:t>
            </a:r>
          </a:p>
        </p:txBody>
      </p:sp>
      <p:pic>
        <p:nvPicPr>
          <p:cNvPr id="4" name="Picture 3">
            <a:extLst>
              <a:ext uri="{FF2B5EF4-FFF2-40B4-BE49-F238E27FC236}">
                <a16:creationId xmlns:a16="http://schemas.microsoft.com/office/drawing/2014/main" id="{0DD2437D-91BE-B248-AB72-21D4476DA241}"/>
              </a:ext>
            </a:extLst>
          </p:cNvPr>
          <p:cNvPicPr>
            <a:picLocks noChangeAspect="1"/>
          </p:cNvPicPr>
          <p:nvPr/>
        </p:nvPicPr>
        <p:blipFill>
          <a:blip r:embed="rId2"/>
          <a:stretch>
            <a:fillRect/>
          </a:stretch>
        </p:blipFill>
        <p:spPr>
          <a:xfrm>
            <a:off x="533400" y="2743200"/>
            <a:ext cx="5308600" cy="1041400"/>
          </a:xfrm>
          <a:prstGeom prst="rect">
            <a:avLst/>
          </a:prstGeom>
        </p:spPr>
      </p:pic>
      <p:sp>
        <p:nvSpPr>
          <p:cNvPr id="5" name="TextBox 4">
            <a:extLst>
              <a:ext uri="{FF2B5EF4-FFF2-40B4-BE49-F238E27FC236}">
                <a16:creationId xmlns:a16="http://schemas.microsoft.com/office/drawing/2014/main" id="{FBB32938-9904-2442-985A-8FC8BE695228}"/>
              </a:ext>
            </a:extLst>
          </p:cNvPr>
          <p:cNvSpPr txBox="1"/>
          <p:nvPr/>
        </p:nvSpPr>
        <p:spPr>
          <a:xfrm>
            <a:off x="2784786" y="3208506"/>
            <a:ext cx="263214" cy="276999"/>
          </a:xfrm>
          <a:prstGeom prst="rect">
            <a:avLst/>
          </a:prstGeom>
          <a:solidFill>
            <a:schemeClr val="bg1"/>
          </a:solidFill>
        </p:spPr>
        <p:txBody>
          <a:bodyPr wrap="none" rtlCol="0">
            <a:spAutoFit/>
          </a:bodyPr>
          <a:lstStyle/>
          <a:p>
            <a:r>
              <a:rPr lang="en-US" sz="1200"/>
              <a:t>2</a:t>
            </a:r>
          </a:p>
        </p:txBody>
      </p:sp>
      <p:pic>
        <p:nvPicPr>
          <p:cNvPr id="3074" name="Picture 2">
            <a:extLst>
              <a:ext uri="{FF2B5EF4-FFF2-40B4-BE49-F238E27FC236}">
                <a16:creationId xmlns:a16="http://schemas.microsoft.com/office/drawing/2014/main" id="{AC42C998-6E4C-4848-97C2-FB2FB9F3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894" y="2691218"/>
            <a:ext cx="2556927" cy="34922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E32C3EA-45D2-0344-93EC-012AF9C5D0F2}"/>
              </a:ext>
            </a:extLst>
          </p:cNvPr>
          <p:cNvSpPr txBox="1">
            <a:spLocks/>
          </p:cNvSpPr>
          <p:nvPr/>
        </p:nvSpPr>
        <p:spPr>
          <a:xfrm>
            <a:off x="457200" y="4810329"/>
            <a:ext cx="5308600" cy="9906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What can you say about this plot?</a:t>
            </a:r>
          </a:p>
        </p:txBody>
      </p:sp>
    </p:spTree>
    <p:extLst>
      <p:ext uri="{BB962C8B-B14F-4D97-AF65-F5344CB8AC3E}">
        <p14:creationId xmlns:p14="http://schemas.microsoft.com/office/powerpoint/2010/main" val="3249468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AC45-33B4-0046-B13B-2FF90627FD1F}"/>
              </a:ext>
            </a:extLst>
          </p:cNvPr>
          <p:cNvSpPr>
            <a:spLocks noGrp="1"/>
          </p:cNvSpPr>
          <p:nvPr>
            <p:ph type="title"/>
          </p:nvPr>
        </p:nvSpPr>
        <p:spPr/>
        <p:txBody>
          <a:bodyPr/>
          <a:lstStyle/>
          <a:p>
            <a:r>
              <a:rPr lang="en-US"/>
              <a:t>Using decoder to explore encoder</a:t>
            </a:r>
          </a:p>
        </p:txBody>
      </p:sp>
      <p:pic>
        <p:nvPicPr>
          <p:cNvPr id="4" name="Picture 3">
            <a:extLst>
              <a:ext uri="{FF2B5EF4-FFF2-40B4-BE49-F238E27FC236}">
                <a16:creationId xmlns:a16="http://schemas.microsoft.com/office/drawing/2014/main" id="{0399CCF8-A42E-B34C-B49E-3FB5D4576E01}"/>
              </a:ext>
            </a:extLst>
          </p:cNvPr>
          <p:cNvPicPr>
            <a:picLocks noChangeAspect="1"/>
          </p:cNvPicPr>
          <p:nvPr/>
        </p:nvPicPr>
        <p:blipFill>
          <a:blip r:embed="rId2"/>
          <a:stretch>
            <a:fillRect/>
          </a:stretch>
        </p:blipFill>
        <p:spPr>
          <a:xfrm>
            <a:off x="609600" y="2133600"/>
            <a:ext cx="4241800" cy="3581400"/>
          </a:xfrm>
          <a:prstGeom prst="rect">
            <a:avLst/>
          </a:prstGeom>
        </p:spPr>
      </p:pic>
      <p:pic>
        <p:nvPicPr>
          <p:cNvPr id="5" name="Picture 2">
            <a:extLst>
              <a:ext uri="{FF2B5EF4-FFF2-40B4-BE49-F238E27FC236}">
                <a16:creationId xmlns:a16="http://schemas.microsoft.com/office/drawing/2014/main" id="{16DE1E22-F108-DA45-B065-3020A27ED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714500"/>
            <a:ext cx="4191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3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AC45-33B4-0046-B13B-2FF90627FD1F}"/>
              </a:ext>
            </a:extLst>
          </p:cNvPr>
          <p:cNvSpPr>
            <a:spLocks noGrp="1"/>
          </p:cNvSpPr>
          <p:nvPr>
            <p:ph type="title"/>
          </p:nvPr>
        </p:nvSpPr>
        <p:spPr/>
        <p:txBody>
          <a:bodyPr/>
          <a:lstStyle/>
          <a:p>
            <a:r>
              <a:rPr lang="en-US"/>
              <a:t>Using decoder to explore encoder</a:t>
            </a:r>
          </a:p>
        </p:txBody>
      </p:sp>
      <p:sp>
        <p:nvSpPr>
          <p:cNvPr id="3" name="TextBox 2">
            <a:extLst>
              <a:ext uri="{FF2B5EF4-FFF2-40B4-BE49-F238E27FC236}">
                <a16:creationId xmlns:a16="http://schemas.microsoft.com/office/drawing/2014/main" id="{49224CD9-1097-0C4D-9132-256410936C5B}"/>
              </a:ext>
            </a:extLst>
          </p:cNvPr>
          <p:cNvSpPr txBox="1"/>
          <p:nvPr/>
        </p:nvSpPr>
        <p:spPr>
          <a:xfrm>
            <a:off x="1387987" y="1878772"/>
            <a:ext cx="6368025" cy="369332"/>
          </a:xfrm>
          <a:prstGeom prst="rect">
            <a:avLst/>
          </a:prstGeom>
          <a:noFill/>
        </p:spPr>
        <p:txBody>
          <a:bodyPr wrap="none" rtlCol="0">
            <a:spAutoFit/>
          </a:bodyPr>
          <a:lstStyle/>
          <a:p>
            <a:r>
              <a:rPr lang="en-US"/>
              <a:t>Activity #3: Explore the latent space close to 0 (e.g., from -1 to 10)</a:t>
            </a:r>
          </a:p>
        </p:txBody>
      </p:sp>
      <p:pic>
        <p:nvPicPr>
          <p:cNvPr id="6" name="Picture 2">
            <a:extLst>
              <a:ext uri="{FF2B5EF4-FFF2-40B4-BE49-F238E27FC236}">
                <a16:creationId xmlns:a16="http://schemas.microsoft.com/office/drawing/2014/main" id="{602D5618-F2FE-284E-A97A-838E09BFC2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222" r="76087"/>
          <a:stretch/>
        </p:blipFill>
        <p:spPr bwMode="auto">
          <a:xfrm>
            <a:off x="2514600" y="2492500"/>
            <a:ext cx="3352800" cy="35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9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Considerations for Transfer Learning</a:t>
            </a:r>
          </a:p>
        </p:txBody>
      </p:sp>
      <p:sp>
        <p:nvSpPr>
          <p:cNvPr id="3" name="Content Placeholder 2"/>
          <p:cNvSpPr>
            <a:spLocks noGrp="1"/>
          </p:cNvSpPr>
          <p:nvPr>
            <p:ph idx="1"/>
          </p:nvPr>
        </p:nvSpPr>
        <p:spPr>
          <a:xfrm>
            <a:off x="457200" y="1295400"/>
            <a:ext cx="8229600" cy="5105400"/>
          </a:xfrm>
        </p:spPr>
        <p:txBody>
          <a:bodyPr>
            <a:normAutofit/>
          </a:bodyPr>
          <a:lstStyle/>
          <a:p>
            <a:pPr marL="0" indent="0">
              <a:buNone/>
            </a:pPr>
            <a:r>
              <a:rPr lang="en-US" sz="2000" dirty="0"/>
              <a:t>Transfer learning provides us the ability to utilize existing knowledge from pre-trained models. When considering transfer learning, the following three important questions must be answered:</a:t>
            </a:r>
          </a:p>
          <a:p>
            <a:r>
              <a:rPr lang="en-US" sz="2000" dirty="0"/>
              <a:t>What to transfer</a:t>
            </a:r>
          </a:p>
          <a:p>
            <a:pPr lvl="1"/>
            <a:r>
              <a:rPr lang="en-US" sz="1600" dirty="0"/>
              <a:t>We need to identify which part of the knowledge can be transferred from the source to the target in order to improve the performance of the target task. </a:t>
            </a:r>
          </a:p>
          <a:p>
            <a:endParaRPr lang="en-US" sz="2000" dirty="0"/>
          </a:p>
          <a:p>
            <a:r>
              <a:rPr lang="en-US" sz="2000" dirty="0"/>
              <a:t>When to transfer:</a:t>
            </a:r>
          </a:p>
          <a:p>
            <a:pPr lvl="1"/>
            <a:r>
              <a:rPr lang="en-US" sz="1600" dirty="0"/>
              <a:t>There can be scenarios where transferring knowledge for the sake of it may make matters worse than improving anything (also known as negative transfer). </a:t>
            </a:r>
          </a:p>
          <a:p>
            <a:pPr lvl="1"/>
            <a:r>
              <a:rPr lang="en-US" sz="1600" dirty="0"/>
              <a:t>We should aim at utilizing transfer learning to improve target task performance/results and not degrade them. We need to be careful about when to transfer and when not to.</a:t>
            </a:r>
          </a:p>
          <a:p>
            <a:endParaRPr lang="en-US" sz="2000" dirty="0"/>
          </a:p>
          <a:p>
            <a:r>
              <a:rPr lang="en-US" sz="2000" dirty="0"/>
              <a:t>How to transfer:</a:t>
            </a:r>
          </a:p>
          <a:p>
            <a:pPr lvl="1"/>
            <a:r>
              <a:rPr lang="en-US" sz="1600" dirty="0"/>
              <a:t>Identifying ways of actually transferring the knowledge across domains/tasks. This involves changes to existing algorithms and different techniques</a:t>
            </a:r>
          </a:p>
        </p:txBody>
      </p:sp>
      <p:sp>
        <p:nvSpPr>
          <p:cNvPr id="4" name="TextBox 3"/>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spTree>
    <p:extLst>
      <p:ext uri="{BB962C8B-B14F-4D97-AF65-F5344CB8AC3E}">
        <p14:creationId xmlns:p14="http://schemas.microsoft.com/office/powerpoint/2010/main" val="2404451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BE0C-19F4-D64F-BF92-56411BBF52A7}"/>
              </a:ext>
            </a:extLst>
          </p:cNvPr>
          <p:cNvSpPr>
            <a:spLocks noGrp="1"/>
          </p:cNvSpPr>
          <p:nvPr>
            <p:ph type="title"/>
          </p:nvPr>
        </p:nvSpPr>
        <p:spPr/>
        <p:txBody>
          <a:bodyPr/>
          <a:lstStyle/>
          <a:p>
            <a:r>
              <a:rPr lang="en-US"/>
              <a:t>Convolutional auto-encoder</a:t>
            </a:r>
          </a:p>
        </p:txBody>
      </p:sp>
      <p:sp>
        <p:nvSpPr>
          <p:cNvPr id="3" name="Content Placeholder 2">
            <a:extLst>
              <a:ext uri="{FF2B5EF4-FFF2-40B4-BE49-F238E27FC236}">
                <a16:creationId xmlns:a16="http://schemas.microsoft.com/office/drawing/2014/main" id="{F7A623FD-51E8-884B-A1BE-21454F3A81F6}"/>
              </a:ext>
            </a:extLst>
          </p:cNvPr>
          <p:cNvSpPr>
            <a:spLocks noGrp="1"/>
          </p:cNvSpPr>
          <p:nvPr>
            <p:ph idx="1"/>
          </p:nvPr>
        </p:nvSpPr>
        <p:spPr>
          <a:xfrm>
            <a:off x="457200" y="1600201"/>
            <a:ext cx="8229600" cy="2286000"/>
          </a:xfrm>
        </p:spPr>
        <p:txBody>
          <a:bodyPr/>
          <a:lstStyle/>
          <a:p>
            <a:r>
              <a:rPr lang="en-US"/>
              <a:t>MNIST is fundamentally a computer vision dataset</a:t>
            </a:r>
          </a:p>
          <a:p>
            <a:r>
              <a:rPr lang="en-US"/>
              <a:t>We should use CNNs in the encoder and decoder</a:t>
            </a:r>
          </a:p>
        </p:txBody>
      </p:sp>
      <p:pic>
        <p:nvPicPr>
          <p:cNvPr id="4" name="Picture 3">
            <a:extLst>
              <a:ext uri="{FF2B5EF4-FFF2-40B4-BE49-F238E27FC236}">
                <a16:creationId xmlns:a16="http://schemas.microsoft.com/office/drawing/2014/main" id="{6A76183B-E840-F54D-ADA3-9BA665001B1E}"/>
              </a:ext>
            </a:extLst>
          </p:cNvPr>
          <p:cNvPicPr>
            <a:picLocks noChangeAspect="1"/>
          </p:cNvPicPr>
          <p:nvPr/>
        </p:nvPicPr>
        <p:blipFill>
          <a:blip r:embed="rId2"/>
          <a:stretch>
            <a:fillRect/>
          </a:stretch>
        </p:blipFill>
        <p:spPr>
          <a:xfrm>
            <a:off x="1018077" y="4254500"/>
            <a:ext cx="7107846" cy="1841500"/>
          </a:xfrm>
          <a:prstGeom prst="rect">
            <a:avLst/>
          </a:prstGeom>
        </p:spPr>
      </p:pic>
    </p:spTree>
    <p:extLst>
      <p:ext uri="{BB962C8B-B14F-4D97-AF65-F5344CB8AC3E}">
        <p14:creationId xmlns:p14="http://schemas.microsoft.com/office/powerpoint/2010/main" val="421159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6140-0566-214A-86F6-390EB0BA35DB}"/>
              </a:ext>
            </a:extLst>
          </p:cNvPr>
          <p:cNvSpPr>
            <a:spLocks noGrp="1"/>
          </p:cNvSpPr>
          <p:nvPr>
            <p:ph type="title"/>
          </p:nvPr>
        </p:nvSpPr>
        <p:spPr/>
        <p:txBody>
          <a:bodyPr/>
          <a:lstStyle/>
          <a:p>
            <a:r>
              <a:rPr lang="en-US"/>
              <a:t>Convolutional auto-encoder (2)</a:t>
            </a:r>
          </a:p>
        </p:txBody>
      </p:sp>
      <p:pic>
        <p:nvPicPr>
          <p:cNvPr id="6146" name="Picture 2">
            <a:extLst>
              <a:ext uri="{FF2B5EF4-FFF2-40B4-BE49-F238E27FC236}">
                <a16:creationId xmlns:a16="http://schemas.microsoft.com/office/drawing/2014/main" id="{960FAEFF-FC65-E245-81F4-AFC1BE02E4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5200" y="1676400"/>
            <a:ext cx="7213600"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CF0DAE2-0BA5-DD49-82E4-85B1002AEF6A}"/>
              </a:ext>
            </a:extLst>
          </p:cNvPr>
          <p:cNvSpPr txBox="1">
            <a:spLocks/>
          </p:cNvSpPr>
          <p:nvPr/>
        </p:nvSpPr>
        <p:spPr>
          <a:xfrm>
            <a:off x="457200" y="4852481"/>
            <a:ext cx="8229600" cy="17769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But in the code, how many latent variables were used?</a:t>
            </a:r>
          </a:p>
          <a:p>
            <a:r>
              <a:rPr lang="en-US"/>
              <a:t>Is this really better?</a:t>
            </a:r>
          </a:p>
        </p:txBody>
      </p:sp>
    </p:spTree>
    <p:extLst>
      <p:ext uri="{BB962C8B-B14F-4D97-AF65-F5344CB8AC3E}">
        <p14:creationId xmlns:p14="http://schemas.microsoft.com/office/powerpoint/2010/main" val="3343689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062C-E8DA-114C-BEC9-BF9B511C134A}"/>
              </a:ext>
            </a:extLst>
          </p:cNvPr>
          <p:cNvSpPr>
            <a:spLocks noGrp="1"/>
          </p:cNvSpPr>
          <p:nvPr>
            <p:ph type="title"/>
          </p:nvPr>
        </p:nvSpPr>
        <p:spPr/>
        <p:txBody>
          <a:bodyPr/>
          <a:lstStyle/>
          <a:p>
            <a:r>
              <a:rPr lang="en-US"/>
              <a:t>Denoising with autoencoder</a:t>
            </a:r>
          </a:p>
        </p:txBody>
      </p:sp>
      <p:sp>
        <p:nvSpPr>
          <p:cNvPr id="3" name="Content Placeholder 2">
            <a:extLst>
              <a:ext uri="{FF2B5EF4-FFF2-40B4-BE49-F238E27FC236}">
                <a16:creationId xmlns:a16="http://schemas.microsoft.com/office/drawing/2014/main" id="{13A9A4EF-A9D4-B646-B896-03CF707A659E}"/>
              </a:ext>
            </a:extLst>
          </p:cNvPr>
          <p:cNvSpPr>
            <a:spLocks noGrp="1"/>
          </p:cNvSpPr>
          <p:nvPr>
            <p:ph idx="1"/>
          </p:nvPr>
        </p:nvSpPr>
        <p:spPr>
          <a:xfrm>
            <a:off x="457200" y="1600201"/>
            <a:ext cx="8229600" cy="762000"/>
          </a:xfrm>
        </p:spPr>
        <p:txBody>
          <a:bodyPr/>
          <a:lstStyle/>
          <a:p>
            <a:r>
              <a:rPr lang="en-US"/>
              <a:t>Let's add noise to a test input</a:t>
            </a:r>
          </a:p>
        </p:txBody>
      </p:sp>
      <p:pic>
        <p:nvPicPr>
          <p:cNvPr id="7170" name="Picture 2">
            <a:extLst>
              <a:ext uri="{FF2B5EF4-FFF2-40B4-BE49-F238E27FC236}">
                <a16:creationId xmlns:a16="http://schemas.microsoft.com/office/drawing/2014/main" id="{02AA3CDC-11C3-0543-8FBD-7605622A9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1" y="2415703"/>
            <a:ext cx="2933700" cy="29337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8CE3C25-98E7-CC4E-B813-A41574957D7B}"/>
              </a:ext>
            </a:extLst>
          </p:cNvPr>
          <p:cNvCxnSpPr/>
          <p:nvPr/>
        </p:nvCxnSpPr>
        <p:spPr>
          <a:xfrm>
            <a:off x="3657600" y="3810000"/>
            <a:ext cx="152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6C14F951-1271-584E-9680-C169D5AD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415703"/>
            <a:ext cx="29337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44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2A09-DA15-5646-B9B6-5D2027568C65}"/>
              </a:ext>
            </a:extLst>
          </p:cNvPr>
          <p:cNvSpPr>
            <a:spLocks noGrp="1"/>
          </p:cNvSpPr>
          <p:nvPr>
            <p:ph type="title"/>
          </p:nvPr>
        </p:nvSpPr>
        <p:spPr/>
        <p:txBody>
          <a:bodyPr/>
          <a:lstStyle/>
          <a:p>
            <a:r>
              <a:rPr lang="en-US"/>
              <a:t>Denoising with autoencoder</a:t>
            </a:r>
          </a:p>
        </p:txBody>
      </p:sp>
      <p:pic>
        <p:nvPicPr>
          <p:cNvPr id="4" name="Picture 6">
            <a:extLst>
              <a:ext uri="{FF2B5EF4-FFF2-40B4-BE49-F238E27FC236}">
                <a16:creationId xmlns:a16="http://schemas.microsoft.com/office/drawing/2014/main" id="{716135C2-D869-C64D-8E78-5FB390EF2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48904"/>
            <a:ext cx="29337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B9287-1637-8345-BC92-E6F62AB579A4}"/>
              </a:ext>
            </a:extLst>
          </p:cNvPr>
          <p:cNvPicPr>
            <a:picLocks noChangeAspect="1"/>
          </p:cNvPicPr>
          <p:nvPr/>
        </p:nvPicPr>
        <p:blipFill rotWithShape="1">
          <a:blip r:embed="rId3"/>
          <a:srcRect b="42213"/>
          <a:stretch/>
        </p:blipFill>
        <p:spPr>
          <a:xfrm>
            <a:off x="3276600" y="2286001"/>
            <a:ext cx="5598671" cy="838200"/>
          </a:xfrm>
          <a:prstGeom prst="rect">
            <a:avLst/>
          </a:prstGeom>
        </p:spPr>
      </p:pic>
      <p:pic>
        <p:nvPicPr>
          <p:cNvPr id="8194" name="Picture 2">
            <a:extLst>
              <a:ext uri="{FF2B5EF4-FFF2-40B4-BE49-F238E27FC236}">
                <a16:creationId xmlns:a16="http://schemas.microsoft.com/office/drawing/2014/main" id="{1DB66A26-2ECF-CD49-84A2-91C570A97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581400"/>
            <a:ext cx="2933700" cy="2933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D1AF2F-1F28-DF4E-96B0-E704D8F6A471}"/>
              </a:ext>
            </a:extLst>
          </p:cNvPr>
          <p:cNvSpPr txBox="1"/>
          <p:nvPr/>
        </p:nvSpPr>
        <p:spPr>
          <a:xfrm>
            <a:off x="194553" y="5593404"/>
            <a:ext cx="5629746" cy="369332"/>
          </a:xfrm>
          <a:prstGeom prst="rect">
            <a:avLst/>
          </a:prstGeom>
          <a:noFill/>
        </p:spPr>
        <p:txBody>
          <a:bodyPr wrap="none" rtlCol="0">
            <a:spAutoFit/>
          </a:bodyPr>
          <a:lstStyle/>
          <a:p>
            <a:r>
              <a:rPr lang="en-US"/>
              <a:t>Activity #4: Add even more noise (Gaussian with std = 0.4)</a:t>
            </a:r>
          </a:p>
        </p:txBody>
      </p:sp>
    </p:spTree>
    <p:extLst>
      <p:ext uri="{BB962C8B-B14F-4D97-AF65-F5344CB8AC3E}">
        <p14:creationId xmlns:p14="http://schemas.microsoft.com/office/powerpoint/2010/main" val="1734145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0B03-BD82-0D43-B198-BC86874F6BF5}"/>
              </a:ext>
            </a:extLst>
          </p:cNvPr>
          <p:cNvSpPr>
            <a:spLocks noGrp="1"/>
          </p:cNvSpPr>
          <p:nvPr>
            <p:ph type="title"/>
          </p:nvPr>
        </p:nvSpPr>
        <p:spPr/>
        <p:txBody>
          <a:bodyPr/>
          <a:lstStyle/>
          <a:p>
            <a:r>
              <a:rPr lang="en-US"/>
              <a:t>Variational autoencoder</a:t>
            </a:r>
          </a:p>
        </p:txBody>
      </p:sp>
      <p:sp>
        <p:nvSpPr>
          <p:cNvPr id="3" name="Content Placeholder 2">
            <a:extLst>
              <a:ext uri="{FF2B5EF4-FFF2-40B4-BE49-F238E27FC236}">
                <a16:creationId xmlns:a16="http://schemas.microsoft.com/office/drawing/2014/main" id="{38FBCE38-9413-1A4D-8AFA-A01B60CE6EB0}"/>
              </a:ext>
            </a:extLst>
          </p:cNvPr>
          <p:cNvSpPr>
            <a:spLocks noGrp="1"/>
          </p:cNvSpPr>
          <p:nvPr>
            <p:ph idx="1"/>
          </p:nvPr>
        </p:nvSpPr>
        <p:spPr>
          <a:xfrm>
            <a:off x="457200" y="1600200"/>
            <a:ext cx="8229600" cy="4953000"/>
          </a:xfrm>
        </p:spPr>
        <p:txBody>
          <a:bodyPr/>
          <a:lstStyle/>
          <a:p>
            <a:r>
              <a:rPr lang="en-US"/>
              <a:t>It is a probabilistic view of autoencoding</a:t>
            </a:r>
          </a:p>
          <a:p>
            <a:endParaRPr lang="en-US"/>
          </a:p>
          <a:p>
            <a:endParaRPr lang="en-US"/>
          </a:p>
          <a:p>
            <a:r>
              <a:rPr lang="en-US"/>
              <a:t>We assume the data we observe is the marginal distribution over latent variables </a:t>
            </a:r>
            <a:r>
              <a:rPr lang="en-US" i="1"/>
              <a:t>z</a:t>
            </a:r>
          </a:p>
          <a:p>
            <a:endParaRPr lang="en-US" i="1"/>
          </a:p>
          <a:p>
            <a:endParaRPr lang="en-US" i="1"/>
          </a:p>
          <a:p>
            <a:r>
              <a:rPr lang="en-US"/>
              <a:t>We assume that </a:t>
            </a:r>
            <a:r>
              <a:rPr lang="en-US" i="1"/>
              <a:t>p</a:t>
            </a:r>
            <a:r>
              <a:rPr lang="en-US"/>
              <a:t>(</a:t>
            </a:r>
            <a:r>
              <a:rPr lang="en-US" i="1"/>
              <a:t>z</a:t>
            </a:r>
            <a:r>
              <a:rPr lang="en-US"/>
              <a:t>) is a mixture of Gaussian distributions</a:t>
            </a:r>
          </a:p>
        </p:txBody>
      </p:sp>
      <p:pic>
        <p:nvPicPr>
          <p:cNvPr id="6" name="Picture 5">
            <a:extLst>
              <a:ext uri="{FF2B5EF4-FFF2-40B4-BE49-F238E27FC236}">
                <a16:creationId xmlns:a16="http://schemas.microsoft.com/office/drawing/2014/main" id="{2134B57E-69F1-8542-BDD8-16C606A79B83}"/>
              </a:ext>
            </a:extLst>
          </p:cNvPr>
          <p:cNvPicPr>
            <a:picLocks noChangeAspect="1"/>
          </p:cNvPicPr>
          <p:nvPr/>
        </p:nvPicPr>
        <p:blipFill>
          <a:blip r:embed="rId2"/>
          <a:stretch>
            <a:fillRect/>
          </a:stretch>
        </p:blipFill>
        <p:spPr>
          <a:xfrm>
            <a:off x="2393950" y="2222500"/>
            <a:ext cx="4356100" cy="1206500"/>
          </a:xfrm>
          <a:prstGeom prst="rect">
            <a:avLst/>
          </a:prstGeom>
        </p:spPr>
      </p:pic>
      <p:pic>
        <p:nvPicPr>
          <p:cNvPr id="7" name="Picture 6">
            <a:extLst>
              <a:ext uri="{FF2B5EF4-FFF2-40B4-BE49-F238E27FC236}">
                <a16:creationId xmlns:a16="http://schemas.microsoft.com/office/drawing/2014/main" id="{7D991E55-8BAF-884C-9B68-88D82CAD8FB1}"/>
              </a:ext>
            </a:extLst>
          </p:cNvPr>
          <p:cNvPicPr>
            <a:picLocks noChangeAspect="1"/>
          </p:cNvPicPr>
          <p:nvPr/>
        </p:nvPicPr>
        <p:blipFill>
          <a:blip r:embed="rId3"/>
          <a:stretch>
            <a:fillRect/>
          </a:stretch>
        </p:blipFill>
        <p:spPr>
          <a:xfrm>
            <a:off x="1841500" y="4343400"/>
            <a:ext cx="5461000" cy="1270000"/>
          </a:xfrm>
          <a:prstGeom prst="rect">
            <a:avLst/>
          </a:prstGeom>
        </p:spPr>
      </p:pic>
    </p:spTree>
    <p:extLst>
      <p:ext uri="{BB962C8B-B14F-4D97-AF65-F5344CB8AC3E}">
        <p14:creationId xmlns:p14="http://schemas.microsoft.com/office/powerpoint/2010/main" val="292188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6FD2-12F9-AA47-948A-25D81FA71231}"/>
              </a:ext>
            </a:extLst>
          </p:cNvPr>
          <p:cNvSpPr>
            <a:spLocks noGrp="1"/>
          </p:cNvSpPr>
          <p:nvPr>
            <p:ph type="title"/>
          </p:nvPr>
        </p:nvSpPr>
        <p:spPr/>
        <p:txBody>
          <a:bodyPr/>
          <a:lstStyle/>
          <a:p>
            <a:r>
              <a:rPr lang="en-US"/>
              <a:t>Variational autoencoder (2)</a:t>
            </a:r>
          </a:p>
        </p:txBody>
      </p:sp>
      <p:sp>
        <p:nvSpPr>
          <p:cNvPr id="3" name="Content Placeholder 2">
            <a:extLst>
              <a:ext uri="{FF2B5EF4-FFF2-40B4-BE49-F238E27FC236}">
                <a16:creationId xmlns:a16="http://schemas.microsoft.com/office/drawing/2014/main" id="{FDEF3DD4-30FC-A949-8F3B-5D975C391956}"/>
              </a:ext>
            </a:extLst>
          </p:cNvPr>
          <p:cNvSpPr>
            <a:spLocks noGrp="1"/>
          </p:cNvSpPr>
          <p:nvPr>
            <p:ph idx="1"/>
          </p:nvPr>
        </p:nvSpPr>
        <p:spPr/>
        <p:txBody>
          <a:bodyPr/>
          <a:lstStyle/>
          <a:p>
            <a:r>
              <a:rPr lang="en-US"/>
              <a:t>It is a probabilistic (Bayesian) rather than determistic approach</a:t>
            </a:r>
          </a:p>
          <a:p>
            <a:endParaRPr lang="en-US"/>
          </a:p>
          <a:p>
            <a:endParaRPr lang="en-US"/>
          </a:p>
          <a:p>
            <a:endParaRPr lang="en-US"/>
          </a:p>
          <a:p>
            <a:r>
              <a:rPr lang="en-US"/>
              <a:t>It can work with less data and produces smoother representations</a:t>
            </a:r>
          </a:p>
        </p:txBody>
      </p:sp>
      <p:pic>
        <p:nvPicPr>
          <p:cNvPr id="5" name="Picture 4">
            <a:extLst>
              <a:ext uri="{FF2B5EF4-FFF2-40B4-BE49-F238E27FC236}">
                <a16:creationId xmlns:a16="http://schemas.microsoft.com/office/drawing/2014/main" id="{81790941-F044-4242-AA2C-F8BA07217026}"/>
              </a:ext>
            </a:extLst>
          </p:cNvPr>
          <p:cNvPicPr>
            <a:picLocks noChangeAspect="1"/>
          </p:cNvPicPr>
          <p:nvPr/>
        </p:nvPicPr>
        <p:blipFill>
          <a:blip r:embed="rId2"/>
          <a:stretch>
            <a:fillRect/>
          </a:stretch>
        </p:blipFill>
        <p:spPr>
          <a:xfrm>
            <a:off x="2734811" y="2514600"/>
            <a:ext cx="3674378" cy="1828800"/>
          </a:xfrm>
          <a:prstGeom prst="rect">
            <a:avLst/>
          </a:prstGeom>
        </p:spPr>
      </p:pic>
    </p:spTree>
    <p:extLst>
      <p:ext uri="{BB962C8B-B14F-4D97-AF65-F5344CB8AC3E}">
        <p14:creationId xmlns:p14="http://schemas.microsoft.com/office/powerpoint/2010/main" val="78890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6FD2-12F9-AA47-948A-25D81FA71231}"/>
              </a:ext>
            </a:extLst>
          </p:cNvPr>
          <p:cNvSpPr>
            <a:spLocks noGrp="1"/>
          </p:cNvSpPr>
          <p:nvPr>
            <p:ph type="title"/>
          </p:nvPr>
        </p:nvSpPr>
        <p:spPr/>
        <p:txBody>
          <a:bodyPr/>
          <a:lstStyle/>
          <a:p>
            <a:r>
              <a:rPr lang="en-US"/>
              <a:t>Variational autoencoder (3)</a:t>
            </a:r>
          </a:p>
        </p:txBody>
      </p:sp>
      <p:sp>
        <p:nvSpPr>
          <p:cNvPr id="3" name="Content Placeholder 2">
            <a:extLst>
              <a:ext uri="{FF2B5EF4-FFF2-40B4-BE49-F238E27FC236}">
                <a16:creationId xmlns:a16="http://schemas.microsoft.com/office/drawing/2014/main" id="{FDEF3DD4-30FC-A949-8F3B-5D975C391956}"/>
              </a:ext>
            </a:extLst>
          </p:cNvPr>
          <p:cNvSpPr>
            <a:spLocks noGrp="1"/>
          </p:cNvSpPr>
          <p:nvPr>
            <p:ph idx="1"/>
          </p:nvPr>
        </p:nvSpPr>
        <p:spPr/>
        <p:txBody>
          <a:bodyPr/>
          <a:lstStyle/>
          <a:p>
            <a:r>
              <a:rPr lang="en-US"/>
              <a:t>The variational part comes from approximating the posterior (because it is too difficult to compute)</a:t>
            </a:r>
          </a:p>
        </p:txBody>
      </p:sp>
      <p:pic>
        <p:nvPicPr>
          <p:cNvPr id="7" name="Picture 6">
            <a:extLst>
              <a:ext uri="{FF2B5EF4-FFF2-40B4-BE49-F238E27FC236}">
                <a16:creationId xmlns:a16="http://schemas.microsoft.com/office/drawing/2014/main" id="{3180D71D-8AAE-F247-BC52-C7C751DE051B}"/>
              </a:ext>
            </a:extLst>
          </p:cNvPr>
          <p:cNvPicPr>
            <a:picLocks noChangeAspect="1"/>
          </p:cNvPicPr>
          <p:nvPr/>
        </p:nvPicPr>
        <p:blipFill>
          <a:blip r:embed="rId2"/>
          <a:stretch>
            <a:fillRect/>
          </a:stretch>
        </p:blipFill>
        <p:spPr>
          <a:xfrm>
            <a:off x="2838450" y="3432243"/>
            <a:ext cx="3467100" cy="533400"/>
          </a:xfrm>
          <a:prstGeom prst="rect">
            <a:avLst/>
          </a:prstGeom>
        </p:spPr>
      </p:pic>
    </p:spTree>
    <p:extLst>
      <p:ext uri="{BB962C8B-B14F-4D97-AF65-F5344CB8AC3E}">
        <p14:creationId xmlns:p14="http://schemas.microsoft.com/office/powerpoint/2010/main" val="259547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Learning Strategies</a:t>
            </a:r>
          </a:p>
        </p:txBody>
      </p:sp>
      <p:pic>
        <p:nvPicPr>
          <p:cNvPr id="4" name="Content Placeholder 3"/>
          <p:cNvPicPr>
            <a:picLocks noGrp="1" noChangeAspect="1"/>
          </p:cNvPicPr>
          <p:nvPr>
            <p:ph idx="1"/>
          </p:nvPr>
        </p:nvPicPr>
        <p:blipFill>
          <a:blip r:embed="rId2"/>
          <a:stretch>
            <a:fillRect/>
          </a:stretch>
        </p:blipFill>
        <p:spPr>
          <a:xfrm>
            <a:off x="4710112" y="1295400"/>
            <a:ext cx="4433888" cy="2677749"/>
          </a:xfrm>
          <a:prstGeom prst="rect">
            <a:avLst/>
          </a:prstGeom>
        </p:spPr>
      </p:pic>
      <p:sp>
        <p:nvSpPr>
          <p:cNvPr id="5" name="Rectangle 4"/>
          <p:cNvSpPr/>
          <p:nvPr/>
        </p:nvSpPr>
        <p:spPr>
          <a:xfrm>
            <a:off x="5181600" y="4038600"/>
            <a:ext cx="3733800" cy="400110"/>
          </a:xfrm>
          <a:prstGeom prst="rect">
            <a:avLst/>
          </a:prstGeom>
        </p:spPr>
        <p:txBody>
          <a:bodyPr wrap="square">
            <a:spAutoFit/>
          </a:bodyPr>
          <a:lstStyle/>
          <a:p>
            <a:r>
              <a:rPr lang="en-US" sz="1000" dirty="0"/>
              <a:t>https://www.cse.ust.hk/~qyang/Docs/2009/tkde_transfer_learning.pdf</a:t>
            </a:r>
          </a:p>
        </p:txBody>
      </p:sp>
      <p:sp>
        <p:nvSpPr>
          <p:cNvPr id="6" name="Rectangle 5"/>
          <p:cNvSpPr/>
          <p:nvPr/>
        </p:nvSpPr>
        <p:spPr>
          <a:xfrm>
            <a:off x="152400" y="1752600"/>
            <a:ext cx="4038600" cy="3970318"/>
          </a:xfrm>
          <a:prstGeom prst="rect">
            <a:avLst/>
          </a:prstGeom>
        </p:spPr>
        <p:txBody>
          <a:bodyPr wrap="square">
            <a:spAutoFit/>
          </a:bodyPr>
          <a:lstStyle/>
          <a:p>
            <a:r>
              <a:rPr lang="en-US" b="1" dirty="0">
                <a:solidFill>
                  <a:srgbClr val="292929"/>
                </a:solidFill>
              </a:rPr>
              <a:t>Inductive Transfer learning:</a:t>
            </a:r>
            <a:r>
              <a:rPr lang="en-US" dirty="0">
                <a:solidFill>
                  <a:srgbClr val="292929"/>
                </a:solidFill>
              </a:rPr>
              <a:t> In this scenario, the source and target domains are the same, yet the source and target tasks are different from each other. The algorithms try to utilize the inductive biases of the source domain to help improve the target task. </a:t>
            </a:r>
          </a:p>
          <a:p>
            <a:endParaRPr lang="en-US" dirty="0">
              <a:solidFill>
                <a:srgbClr val="292929"/>
              </a:solidFill>
            </a:endParaRPr>
          </a:p>
          <a:p>
            <a:endParaRPr lang="en-US" b="1" dirty="0">
              <a:solidFill>
                <a:srgbClr val="292929"/>
              </a:solidFill>
            </a:endParaRPr>
          </a:p>
          <a:p>
            <a:r>
              <a:rPr lang="en-US" b="1" dirty="0">
                <a:solidFill>
                  <a:srgbClr val="292929"/>
                </a:solidFill>
              </a:rPr>
              <a:t>Unsupervised Transfer Learning:</a:t>
            </a:r>
            <a:r>
              <a:rPr lang="en-US" dirty="0">
                <a:solidFill>
                  <a:srgbClr val="292929"/>
                </a:solidFill>
              </a:rPr>
              <a:t> In this scenario the source and target domains are similar, but the tasks are different. For instance when labeled data is unavailable in either of the domains.</a:t>
            </a:r>
          </a:p>
        </p:txBody>
      </p:sp>
      <p:sp>
        <p:nvSpPr>
          <p:cNvPr id="7" name="Rectangle 6"/>
          <p:cNvSpPr/>
          <p:nvPr/>
        </p:nvSpPr>
        <p:spPr>
          <a:xfrm>
            <a:off x="4572000" y="4876800"/>
            <a:ext cx="4572000" cy="1200329"/>
          </a:xfrm>
          <a:prstGeom prst="rect">
            <a:avLst/>
          </a:prstGeom>
        </p:spPr>
        <p:txBody>
          <a:bodyPr>
            <a:spAutoFit/>
          </a:bodyPr>
          <a:lstStyle/>
          <a:p>
            <a:r>
              <a:rPr lang="en-US" b="1" dirty="0" err="1">
                <a:solidFill>
                  <a:srgbClr val="292929"/>
                </a:solidFill>
              </a:rPr>
              <a:t>Transductive</a:t>
            </a:r>
            <a:r>
              <a:rPr lang="en-US" b="1" dirty="0">
                <a:solidFill>
                  <a:srgbClr val="292929"/>
                </a:solidFill>
              </a:rPr>
              <a:t> Transfer Learning:</a:t>
            </a:r>
            <a:r>
              <a:rPr lang="en-US" dirty="0">
                <a:solidFill>
                  <a:srgbClr val="292929"/>
                </a:solidFill>
              </a:rPr>
              <a:t> In this scenario, there are similarities between the source and target tasks, but the corresponding domains are different. </a:t>
            </a:r>
          </a:p>
        </p:txBody>
      </p:sp>
      <p:sp>
        <p:nvSpPr>
          <p:cNvPr id="8" name="TextBox 7"/>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spTree>
    <p:extLst>
      <p:ext uri="{BB962C8B-B14F-4D97-AF65-F5344CB8AC3E}">
        <p14:creationId xmlns:p14="http://schemas.microsoft.com/office/powerpoint/2010/main" val="46182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Off-the-shelf Pre-trained Models as Feature Extractors</a:t>
            </a:r>
          </a:p>
        </p:txBody>
      </p:sp>
      <p:sp>
        <p:nvSpPr>
          <p:cNvPr id="3" name="Content Placeholder 2"/>
          <p:cNvSpPr>
            <a:spLocks noGrp="1"/>
          </p:cNvSpPr>
          <p:nvPr>
            <p:ph idx="1"/>
          </p:nvPr>
        </p:nvSpPr>
        <p:spPr>
          <a:xfrm>
            <a:off x="381000" y="1371600"/>
            <a:ext cx="8229600" cy="4525963"/>
          </a:xfrm>
        </p:spPr>
        <p:txBody>
          <a:bodyPr>
            <a:normAutofit/>
          </a:bodyPr>
          <a:lstStyle/>
          <a:p>
            <a:r>
              <a:rPr lang="en-US" sz="2000" dirty="0"/>
              <a:t>As we have seen, deep learning models utilize layered architectures that learn different features at different layers. </a:t>
            </a:r>
          </a:p>
          <a:p>
            <a:endParaRPr lang="en-US" sz="2000" dirty="0"/>
          </a:p>
          <a:p>
            <a:r>
              <a:rPr lang="en-US" sz="2000" dirty="0"/>
              <a:t>These layers are then finally connected to a last layer (usually a fully connected layer, in the case of supervised learning) to get the final output. </a:t>
            </a:r>
          </a:p>
          <a:p>
            <a:endParaRPr lang="en-US" sz="2000" dirty="0"/>
          </a:p>
          <a:p>
            <a:r>
              <a:rPr lang="en-US" sz="2000" dirty="0"/>
              <a:t>This layered architecture allows us to utilize a pre-trained network (such as Inception V3 or VGG) without its final layer as a fixed feature extractor for other tasks.</a:t>
            </a:r>
          </a:p>
        </p:txBody>
      </p:sp>
      <p:sp>
        <p:nvSpPr>
          <p:cNvPr id="4" name="TextBox 3"/>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pic>
        <p:nvPicPr>
          <p:cNvPr id="6" name="Picture 5"/>
          <p:cNvPicPr>
            <a:picLocks noChangeAspect="1"/>
          </p:cNvPicPr>
          <p:nvPr/>
        </p:nvPicPr>
        <p:blipFill>
          <a:blip r:embed="rId2"/>
          <a:stretch>
            <a:fillRect/>
          </a:stretch>
        </p:blipFill>
        <p:spPr>
          <a:xfrm>
            <a:off x="2819400" y="4267200"/>
            <a:ext cx="4876800" cy="2108423"/>
          </a:xfrm>
          <a:prstGeom prst="rect">
            <a:avLst/>
          </a:prstGeom>
        </p:spPr>
      </p:pic>
    </p:spTree>
    <p:extLst>
      <p:ext uri="{BB962C8B-B14F-4D97-AF65-F5344CB8AC3E}">
        <p14:creationId xmlns:p14="http://schemas.microsoft.com/office/powerpoint/2010/main" val="268387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a:t>
            </a:r>
          </a:p>
        </p:txBody>
      </p:sp>
      <p:sp>
        <p:nvSpPr>
          <p:cNvPr id="3" name="Content Placeholder 2"/>
          <p:cNvSpPr>
            <a:spLocks noGrp="1"/>
          </p:cNvSpPr>
          <p:nvPr>
            <p:ph idx="1"/>
          </p:nvPr>
        </p:nvSpPr>
        <p:spPr>
          <a:xfrm>
            <a:off x="457200" y="1295400"/>
            <a:ext cx="8229600" cy="4525963"/>
          </a:xfrm>
        </p:spPr>
        <p:txBody>
          <a:bodyPr>
            <a:normAutofit/>
          </a:bodyPr>
          <a:lstStyle/>
          <a:p>
            <a:r>
              <a:rPr lang="en-US" sz="2000" dirty="0"/>
              <a:t>The ImageNet project is a large visual database designed for use in visual object recognition software research. </a:t>
            </a:r>
          </a:p>
          <a:p>
            <a:r>
              <a:rPr lang="en-US" sz="2000" dirty="0"/>
              <a:t>More than 14 million images have been hand-annotated by the project to indicate what objects are pictured and in at least one million of the images, bounding boxes are also provided. </a:t>
            </a:r>
          </a:p>
          <a:p>
            <a:r>
              <a:rPr lang="en-US" sz="2000" dirty="0"/>
              <a:t>ImageNet contains more than 20,000 categories with a typical category, such as "balloon" or "strawberry", consisting of several hundred images. </a:t>
            </a:r>
          </a:p>
        </p:txBody>
      </p:sp>
      <p:sp>
        <p:nvSpPr>
          <p:cNvPr id="4" name="Rectangle 3"/>
          <p:cNvSpPr/>
          <p:nvPr/>
        </p:nvSpPr>
        <p:spPr>
          <a:xfrm>
            <a:off x="152400" y="6446873"/>
            <a:ext cx="2514600" cy="400110"/>
          </a:xfrm>
          <a:prstGeom prst="rect">
            <a:avLst/>
          </a:prstGeom>
          <a:noFill/>
        </p:spPr>
        <p:txBody>
          <a:bodyPr wrap="square" rtlCol="0">
            <a:spAutoFit/>
          </a:bodyPr>
          <a:lstStyle/>
          <a:p>
            <a:r>
              <a:rPr lang="en-US" sz="1000" dirty="0"/>
              <a:t>Reference</a:t>
            </a:r>
          </a:p>
          <a:p>
            <a:r>
              <a:rPr lang="en-US" sz="1000" dirty="0"/>
              <a:t>https://en.wikipedia.org/wiki/ImageNet</a:t>
            </a:r>
          </a:p>
        </p:txBody>
      </p:sp>
      <p:pic>
        <p:nvPicPr>
          <p:cNvPr id="1026" name="Picture 2" descr="A snapshot of two root-to-leaf branches of ImageNet: mammal sub-tree and vehicle sub-tree. Source: Ye 2018, fig. A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86200"/>
            <a:ext cx="5429250" cy="2446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86400" y="6553200"/>
            <a:ext cx="1880643" cy="246221"/>
          </a:xfrm>
          <a:prstGeom prst="rect">
            <a:avLst/>
          </a:prstGeom>
          <a:noFill/>
        </p:spPr>
        <p:txBody>
          <a:bodyPr wrap="square" rtlCol="0">
            <a:spAutoFit/>
          </a:bodyPr>
          <a:lstStyle/>
          <a:p>
            <a:r>
              <a:rPr lang="en-US" sz="1000" dirty="0"/>
              <a:t>https://devopedia.org/imagenet</a:t>
            </a:r>
          </a:p>
        </p:txBody>
      </p:sp>
    </p:spTree>
    <p:extLst>
      <p:ext uri="{BB962C8B-B14F-4D97-AF65-F5344CB8AC3E}">
        <p14:creationId xmlns:p14="http://schemas.microsoft.com/office/powerpoint/2010/main" val="264914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Pre-trained Models for Computer Vision</a:t>
            </a:r>
          </a:p>
        </p:txBody>
      </p:sp>
      <p:sp>
        <p:nvSpPr>
          <p:cNvPr id="3" name="Content Placeholder 2"/>
          <p:cNvSpPr>
            <a:spLocks noGrp="1"/>
          </p:cNvSpPr>
          <p:nvPr>
            <p:ph idx="1"/>
          </p:nvPr>
        </p:nvSpPr>
        <p:spPr>
          <a:xfrm>
            <a:off x="381000" y="1371600"/>
            <a:ext cx="8229600" cy="4525963"/>
          </a:xfrm>
        </p:spPr>
        <p:txBody>
          <a:bodyPr>
            <a:noAutofit/>
          </a:bodyPr>
          <a:lstStyle/>
          <a:p>
            <a:pPr marL="0" indent="0">
              <a:buNone/>
            </a:pPr>
            <a:r>
              <a:rPr lang="en-US" sz="2000" dirty="0"/>
              <a:t>Pre-trained models are usually shared in the form of the millions of parameters/weights the model achieved while being trained to a stable state. </a:t>
            </a:r>
          </a:p>
          <a:p>
            <a:r>
              <a:rPr lang="fr-FR" sz="2000" u="sng" dirty="0"/>
              <a:t>VGG-16 </a:t>
            </a:r>
            <a:r>
              <a:rPr lang="fr-FR" sz="2000" dirty="0"/>
              <a:t>- A</a:t>
            </a:r>
            <a:r>
              <a:rPr lang="en-US" sz="2000" dirty="0"/>
              <a:t>n architecture trained on ImageNet with very small (3x3) convolution filters with depth to 16-19 weight layers</a:t>
            </a:r>
            <a:endParaRPr lang="fr-FR" sz="2000" dirty="0"/>
          </a:p>
          <a:p>
            <a:r>
              <a:rPr lang="fr-FR" sz="2000" u="sng" dirty="0"/>
              <a:t>VGG-19</a:t>
            </a:r>
            <a:r>
              <a:rPr lang="fr-FR" sz="2000" dirty="0"/>
              <a:t> - A</a:t>
            </a:r>
            <a:r>
              <a:rPr lang="en-US" sz="2000" dirty="0"/>
              <a:t>n architecture trained on ImageNet that 19 layers deep and can classify images into 1000 object categories, such as a keyboard, mouse, pencil, and many animals..</a:t>
            </a:r>
          </a:p>
        </p:txBody>
      </p:sp>
      <p:sp>
        <p:nvSpPr>
          <p:cNvPr id="4" name="TextBox 3"/>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spTree>
    <p:extLst>
      <p:ext uri="{BB962C8B-B14F-4D97-AF65-F5344CB8AC3E}">
        <p14:creationId xmlns:p14="http://schemas.microsoft.com/office/powerpoint/2010/main" val="395043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Pre-trained Models for Computer Vision</a:t>
            </a:r>
          </a:p>
        </p:txBody>
      </p:sp>
      <p:sp>
        <p:nvSpPr>
          <p:cNvPr id="3" name="Content Placeholder 2"/>
          <p:cNvSpPr>
            <a:spLocks noGrp="1"/>
          </p:cNvSpPr>
          <p:nvPr>
            <p:ph idx="1"/>
          </p:nvPr>
        </p:nvSpPr>
        <p:spPr>
          <a:xfrm>
            <a:off x="381000" y="1371600"/>
            <a:ext cx="8229600" cy="4525963"/>
          </a:xfrm>
        </p:spPr>
        <p:txBody>
          <a:bodyPr>
            <a:noAutofit/>
          </a:bodyPr>
          <a:lstStyle/>
          <a:p>
            <a:r>
              <a:rPr lang="fr-FR" sz="2000" u="sng" dirty="0" err="1"/>
              <a:t>Inception</a:t>
            </a:r>
            <a:r>
              <a:rPr lang="fr-FR" sz="2000" dirty="0"/>
              <a:t> –</a:t>
            </a:r>
            <a:r>
              <a:rPr lang="en-US" sz="2000" dirty="0"/>
              <a:t> as neural networks get deeper, it is harder to pass gradients closer to the input layers. Inception proposes to make the network wider instead of deeper</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TextBox 3"/>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pic>
        <p:nvPicPr>
          <p:cNvPr id="1030" name="Picture 6">
            <a:extLst>
              <a:ext uri="{FF2B5EF4-FFF2-40B4-BE49-F238E27FC236}">
                <a16:creationId xmlns:a16="http://schemas.microsoft.com/office/drawing/2014/main" id="{EFBB0635-93B8-F644-A8A5-C7663CBBF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123" y="2133600"/>
            <a:ext cx="4116696"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97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Freeze or Fine-tune the Pre-trained Model</a:t>
            </a:r>
          </a:p>
        </p:txBody>
      </p:sp>
      <p:sp>
        <p:nvSpPr>
          <p:cNvPr id="3" name="Content Placeholder 2"/>
          <p:cNvSpPr>
            <a:spLocks noGrp="1"/>
          </p:cNvSpPr>
          <p:nvPr>
            <p:ph idx="1"/>
          </p:nvPr>
        </p:nvSpPr>
        <p:spPr>
          <a:xfrm>
            <a:off x="457200" y="1524000"/>
            <a:ext cx="4724400" cy="4525963"/>
          </a:xfrm>
        </p:spPr>
        <p:txBody>
          <a:bodyPr>
            <a:normAutofit lnSpcReduction="10000"/>
          </a:bodyPr>
          <a:lstStyle/>
          <a:p>
            <a:pPr marL="0" indent="0">
              <a:buNone/>
            </a:pPr>
            <a:r>
              <a:rPr lang="en-US" sz="2000" dirty="0"/>
              <a:t>As we have seen, Deep neural networks are highly configurable with many </a:t>
            </a:r>
            <a:r>
              <a:rPr lang="en-US" sz="2000" dirty="0" err="1"/>
              <a:t>hyperparameters</a:t>
            </a:r>
            <a:r>
              <a:rPr lang="en-US" sz="2000" dirty="0"/>
              <a:t> that are used for tuning the model. </a:t>
            </a:r>
          </a:p>
          <a:p>
            <a:pPr marL="0" indent="0">
              <a:buNone/>
            </a:pPr>
            <a:endParaRPr lang="en-US" sz="2000" dirty="0"/>
          </a:p>
          <a:p>
            <a:pPr marL="0" indent="0">
              <a:buNone/>
            </a:pPr>
            <a:r>
              <a:rPr lang="en-US" sz="2000" dirty="0"/>
              <a:t>We have also learned that initial layers capture generic features, while the later ones focus more on the specific task at hand.</a:t>
            </a:r>
          </a:p>
          <a:p>
            <a:pPr marL="0" indent="0">
              <a:buNone/>
            </a:pPr>
            <a:endParaRPr lang="en-US" sz="2000" dirty="0"/>
          </a:p>
          <a:p>
            <a:pPr marL="0" indent="0">
              <a:buNone/>
            </a:pPr>
            <a:r>
              <a:rPr lang="en-US" sz="2100" dirty="0"/>
              <a:t>One decision we need to make is do we </a:t>
            </a:r>
            <a:r>
              <a:rPr lang="en-US" sz="2100" u="sng" dirty="0"/>
              <a:t>freeze</a:t>
            </a:r>
            <a:r>
              <a:rPr lang="en-US" sz="2100" dirty="0"/>
              <a:t> the pre-trained model (use the models fix weights) or fine-tune the pre-trained models to suit our needs.</a:t>
            </a:r>
          </a:p>
        </p:txBody>
      </p:sp>
      <p:pic>
        <p:nvPicPr>
          <p:cNvPr id="4" name="Picture 3"/>
          <p:cNvPicPr>
            <a:picLocks noChangeAspect="1"/>
          </p:cNvPicPr>
          <p:nvPr/>
        </p:nvPicPr>
        <p:blipFill>
          <a:blip r:embed="rId2"/>
          <a:stretch>
            <a:fillRect/>
          </a:stretch>
        </p:blipFill>
        <p:spPr>
          <a:xfrm>
            <a:off x="5173133" y="1447800"/>
            <a:ext cx="3793067" cy="3657600"/>
          </a:xfrm>
          <a:prstGeom prst="rect">
            <a:avLst/>
          </a:prstGeom>
        </p:spPr>
      </p:pic>
      <p:sp>
        <p:nvSpPr>
          <p:cNvPr id="6" name="TextBox 5"/>
          <p:cNvSpPr txBox="1"/>
          <p:nvPr/>
        </p:nvSpPr>
        <p:spPr>
          <a:xfrm>
            <a:off x="0" y="6329222"/>
            <a:ext cx="7925568" cy="400110"/>
          </a:xfrm>
          <a:prstGeom prst="rect">
            <a:avLst/>
          </a:prstGeom>
          <a:noFill/>
        </p:spPr>
        <p:txBody>
          <a:bodyPr wrap="none" rtlCol="0">
            <a:spAutoFit/>
          </a:bodyPr>
          <a:lstStyle/>
          <a:p>
            <a:r>
              <a:rPr lang="en-US" sz="1000" dirty="0"/>
              <a:t>Reference</a:t>
            </a:r>
          </a:p>
          <a:p>
            <a:r>
              <a:rPr lang="en-US" sz="1000" dirty="0"/>
              <a:t>https://towardsdatascience.com/a-comprehensive-hands-on-guide-to-transfer-learning-with-real-world-applications-in-deep-learning-212bf3b2f27a</a:t>
            </a:r>
          </a:p>
        </p:txBody>
      </p:sp>
    </p:spTree>
    <p:extLst>
      <p:ext uri="{BB962C8B-B14F-4D97-AF65-F5344CB8AC3E}">
        <p14:creationId xmlns:p14="http://schemas.microsoft.com/office/powerpoint/2010/main" val="2870473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9" ma:contentTypeDescription="Create a new document." ma:contentTypeScope="" ma:versionID="a4707a794229cfab4d80e2d41f1a3330">
  <xsd:schema xmlns:xsd="http://www.w3.org/2001/XMLSchema" xmlns:xs="http://www.w3.org/2001/XMLSchema" xmlns:p="http://schemas.microsoft.com/office/2006/metadata/properties" xmlns:ns3="549ee5c3-5221-4b35-8392-cb2435dc6ff4" targetNamespace="http://schemas.microsoft.com/office/2006/metadata/properties" ma:root="true" ma:fieldsID="c5d1389a447a3509d25c9aa5ab3d86b3"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621171-5301-482B-B993-80F654819E2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549ee5c3-5221-4b35-8392-cb2435dc6ff4"/>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0E163AB1-076F-43F8-91C9-C2E5B28BB335}">
  <ds:schemaRefs>
    <ds:schemaRef ds:uri="http://schemas.microsoft.com/sharepoint/v3/contenttype/forms"/>
  </ds:schemaRefs>
</ds:datastoreItem>
</file>

<file path=customXml/itemProps3.xml><?xml version="1.0" encoding="utf-8"?>
<ds:datastoreItem xmlns:ds="http://schemas.openxmlformats.org/officeDocument/2006/customXml" ds:itemID="{F65CD719-395E-4463-A302-9F33D8DF3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46112</TotalTime>
  <Words>2096</Words>
  <Application>Microsoft Macintosh PowerPoint</Application>
  <PresentationFormat>On-screen Show (4:3)</PresentationFormat>
  <Paragraphs>185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charter</vt:lpstr>
      <vt:lpstr>Franklin Gothic Medium</vt:lpstr>
      <vt:lpstr>Office Theme</vt:lpstr>
      <vt:lpstr>Transfer Learning and Auto Encoding Unit 6</vt:lpstr>
      <vt:lpstr>What is Transfer Learning ？</vt:lpstr>
      <vt:lpstr>Considerations for Transfer Learning</vt:lpstr>
      <vt:lpstr>Transfer Learning Strategies</vt:lpstr>
      <vt:lpstr>Using Off-the-shelf Pre-trained Models as Feature Extractors</vt:lpstr>
      <vt:lpstr>ImageNet</vt:lpstr>
      <vt:lpstr>Pre-trained Models for Computer Vision</vt:lpstr>
      <vt:lpstr>Pre-trained Models for Computer Vision</vt:lpstr>
      <vt:lpstr>Freeze or Fine-tune the Pre-trained Model</vt:lpstr>
      <vt:lpstr>Decisions around Tuning </vt:lpstr>
      <vt:lpstr>Fine Tuning Off-the-shelf Pre-trained Models</vt:lpstr>
      <vt:lpstr>How to use a Pre-trained model</vt:lpstr>
      <vt:lpstr>Do it yourself for the flower dataset</vt:lpstr>
      <vt:lpstr>Auto encoders</vt:lpstr>
      <vt:lpstr>What are Autoencoders?</vt:lpstr>
      <vt:lpstr>Some of the important things to know about the autoencoders are:</vt:lpstr>
      <vt:lpstr>Why are Autoencoders Useful</vt:lpstr>
      <vt:lpstr>Why are Autoencoders Useful</vt:lpstr>
      <vt:lpstr>Architecture of Autoencoders</vt:lpstr>
      <vt:lpstr>Tuning an Autoencoder </vt:lpstr>
      <vt:lpstr>The Bottleneck Layer</vt:lpstr>
      <vt:lpstr>Let's implement a Autoencoder</vt:lpstr>
      <vt:lpstr>Autoencoder implementation</vt:lpstr>
      <vt:lpstr>Exploring auto-encoder</vt:lpstr>
      <vt:lpstr>Exploring encoder</vt:lpstr>
      <vt:lpstr>Explore effect of perturbations</vt:lpstr>
      <vt:lpstr>Using encoder to plot</vt:lpstr>
      <vt:lpstr>Using decoder to explore encoder</vt:lpstr>
      <vt:lpstr>Using decoder to explore encoder</vt:lpstr>
      <vt:lpstr>Convolutional auto-encoder</vt:lpstr>
      <vt:lpstr>Convolutional auto-encoder (2)</vt:lpstr>
      <vt:lpstr>Denoising with autoencoder</vt:lpstr>
      <vt:lpstr>Denoising with autoencoder</vt:lpstr>
      <vt:lpstr>Variational autoencoder</vt:lpstr>
      <vt:lpstr>Variational autoencoder (2)</vt:lpstr>
      <vt:lpstr>Variational autoencoder (3)</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Daniel E. Acuna</cp:lastModifiedBy>
  <cp:revision>510</cp:revision>
  <cp:lastPrinted>2019-12-05T13:26:22Z</cp:lastPrinted>
  <dcterms:created xsi:type="dcterms:W3CDTF">2013-01-23T22:13:02Z</dcterms:created>
  <dcterms:modified xsi:type="dcterms:W3CDTF">2022-10-04T16:49:07Z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